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Noto Serif Bold" charset="1" panose="02020800060500020200"/>
      <p:regular r:id="rId17"/>
    </p:embeddedFont>
    <p:embeddedFont>
      <p:font typeface="Noto Serif Italics" charset="1" panose="02020600060500090200"/>
      <p:regular r:id="rId18"/>
    </p:embeddedFont>
    <p:embeddedFont>
      <p:font typeface="Noto Serif" charset="1" panose="02020600060500020200"/>
      <p:regular r:id="rId19"/>
    </p:embeddedFont>
    <p:embeddedFont>
      <p:font typeface="Noto Serif Bold Italics" charset="1" panose="02020800060500090200"/>
      <p:regular r:id="rId20"/>
    </p:embeddedFont>
    <p:embeddedFont>
      <p:font typeface="Noto Sans" charset="1" panose="020B0502040504020204"/>
      <p:regular r:id="rId21"/>
    </p:embeddedFont>
    <p:embeddedFont>
      <p:font typeface="Noto Sans Bold" charset="1" panose="020B080204050402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5.png" Type="http://schemas.openxmlformats.org/officeDocument/2006/relationships/image"/><Relationship Id="rId11" Target="../media/image76.svg" Type="http://schemas.openxmlformats.org/officeDocument/2006/relationships/image"/><Relationship Id="rId12" Target="../media/image77.png" Type="http://schemas.openxmlformats.org/officeDocument/2006/relationships/image"/><Relationship Id="rId13" Target="../media/image78.svg" Type="http://schemas.openxmlformats.org/officeDocument/2006/relationships/image"/><Relationship Id="rId14" Target="../media/image79.png" Type="http://schemas.openxmlformats.org/officeDocument/2006/relationships/image"/><Relationship Id="rId15" Target="../media/image80.svg" Type="http://schemas.openxmlformats.org/officeDocument/2006/relationships/image"/><Relationship Id="rId2" Target="../media/image49.png" Type="http://schemas.openxmlformats.org/officeDocument/2006/relationships/image"/><Relationship Id="rId3" Target="../media/image50.svg" Type="http://schemas.openxmlformats.org/officeDocument/2006/relationships/image"/><Relationship Id="rId4" Target="../media/image73.png" Type="http://schemas.openxmlformats.org/officeDocument/2006/relationships/image"/><Relationship Id="rId5" Target="../media/image74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Relationship Id="rId3" Target="../media/image82.svg" Type="http://schemas.openxmlformats.org/officeDocument/2006/relationships/image"/><Relationship Id="rId4" Target="../media/image83.png" Type="http://schemas.openxmlformats.org/officeDocument/2006/relationships/image"/><Relationship Id="rId5" Target="../media/image8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14" Target="../media/image45.png" Type="http://schemas.openxmlformats.org/officeDocument/2006/relationships/image"/><Relationship Id="rId15" Target="../media/image46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png" Type="http://schemas.openxmlformats.org/officeDocument/2006/relationships/image"/><Relationship Id="rId11" Target="../media/image52.svg" Type="http://schemas.openxmlformats.org/officeDocument/2006/relationships/image"/><Relationship Id="rId12" Target="../media/image53.png" Type="http://schemas.openxmlformats.org/officeDocument/2006/relationships/image"/><Relationship Id="rId13" Target="../media/image54.svg" Type="http://schemas.openxmlformats.org/officeDocument/2006/relationships/image"/><Relationship Id="rId14" Target="../media/image55.png" Type="http://schemas.openxmlformats.org/officeDocument/2006/relationships/image"/><Relationship Id="rId15" Target="../media/image56.svg" Type="http://schemas.openxmlformats.org/officeDocument/2006/relationships/image"/><Relationship Id="rId16" Target="../media/image57.png" Type="http://schemas.openxmlformats.org/officeDocument/2006/relationships/image"/><Relationship Id="rId17" Target="../media/image58.svg" Type="http://schemas.openxmlformats.org/officeDocument/2006/relationships/image"/><Relationship Id="rId18" Target="../media/image59.png" Type="http://schemas.openxmlformats.org/officeDocument/2006/relationships/image"/><Relationship Id="rId19" Target="../media/image60.svg" Type="http://schemas.openxmlformats.org/officeDocument/2006/relationships/image"/><Relationship Id="rId2" Target="../media/image1.png" Type="http://schemas.openxmlformats.org/officeDocument/2006/relationships/image"/><Relationship Id="rId20" Target="../media/image61.png" Type="http://schemas.openxmlformats.org/officeDocument/2006/relationships/image"/><Relationship Id="rId21" Target="../media/image62.svg" Type="http://schemas.openxmlformats.org/officeDocument/2006/relationships/image"/><Relationship Id="rId22" Target="../media/image63.png" Type="http://schemas.openxmlformats.org/officeDocument/2006/relationships/image"/><Relationship Id="rId23" Target="../media/image64.svg" Type="http://schemas.openxmlformats.org/officeDocument/2006/relationships/image"/><Relationship Id="rId24" Target="../media/image65.png" Type="http://schemas.openxmlformats.org/officeDocument/2006/relationships/image"/><Relationship Id="rId25" Target="../media/image66.svg" Type="http://schemas.openxmlformats.org/officeDocument/2006/relationships/image"/><Relationship Id="rId26" Target="../media/image67.png" Type="http://schemas.openxmlformats.org/officeDocument/2006/relationships/image"/><Relationship Id="rId27" Target="../media/image68.svg" Type="http://schemas.openxmlformats.org/officeDocument/2006/relationships/image"/><Relationship Id="rId28" Target="../media/image69.png" Type="http://schemas.openxmlformats.org/officeDocument/2006/relationships/image"/><Relationship Id="rId29" Target="../media/image70.svg" Type="http://schemas.openxmlformats.org/officeDocument/2006/relationships/image"/><Relationship Id="rId3" Target="../media/image2.svg" Type="http://schemas.openxmlformats.org/officeDocument/2006/relationships/image"/><Relationship Id="rId30" Target="../media/image71.png" Type="http://schemas.openxmlformats.org/officeDocument/2006/relationships/image"/><Relationship Id="rId31" Target="../media/image72.sv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49.png" Type="http://schemas.openxmlformats.org/officeDocument/2006/relationships/image"/><Relationship Id="rId9" Target="../media/image5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80005" y="5824565"/>
            <a:ext cx="6968273" cy="5117177"/>
            <a:chOff x="0" y="0"/>
            <a:chExt cx="1835265" cy="13477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35265" cy="1347734"/>
            </a:xfrm>
            <a:custGeom>
              <a:avLst/>
              <a:gdLst/>
              <a:ahLst/>
              <a:cxnLst/>
              <a:rect r="r" b="b" t="t" l="l"/>
              <a:pathLst>
                <a:path h="1347734" w="1835265">
                  <a:moveTo>
                    <a:pt x="0" y="0"/>
                  </a:moveTo>
                  <a:lnTo>
                    <a:pt x="1835265" y="0"/>
                  </a:lnTo>
                  <a:lnTo>
                    <a:pt x="1835265" y="1347734"/>
                  </a:lnTo>
                  <a:lnTo>
                    <a:pt x="0" y="1347734"/>
                  </a:lnTo>
                  <a:close/>
                </a:path>
              </a:pathLst>
            </a:custGeom>
            <a:solidFill>
              <a:srgbClr val="EFB63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835265" cy="1395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80668" y="5941989"/>
            <a:ext cx="2921227" cy="5117177"/>
            <a:chOff x="0" y="0"/>
            <a:chExt cx="769377" cy="134773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69377" cy="1347734"/>
            </a:xfrm>
            <a:custGeom>
              <a:avLst/>
              <a:gdLst/>
              <a:ahLst/>
              <a:cxnLst/>
              <a:rect r="r" b="b" t="t" l="l"/>
              <a:pathLst>
                <a:path h="1347734" w="769377">
                  <a:moveTo>
                    <a:pt x="0" y="0"/>
                  </a:moveTo>
                  <a:lnTo>
                    <a:pt x="769377" y="0"/>
                  </a:lnTo>
                  <a:lnTo>
                    <a:pt x="769377" y="1347734"/>
                  </a:lnTo>
                  <a:lnTo>
                    <a:pt x="0" y="1347734"/>
                  </a:lnTo>
                  <a:close/>
                </a:path>
              </a:pathLst>
            </a:custGeom>
            <a:solidFill>
              <a:srgbClr val="E44F3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769377" cy="1395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800000">
            <a:off x="5980668" y="-579541"/>
            <a:ext cx="2921227" cy="8367881"/>
            <a:chOff x="0" y="0"/>
            <a:chExt cx="660400" cy="1891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60400" cy="1891722"/>
            </a:xfrm>
            <a:custGeom>
              <a:avLst/>
              <a:gdLst/>
              <a:ahLst/>
              <a:cxnLst/>
              <a:rect r="r" b="b" t="t" l="l"/>
              <a:pathLst>
                <a:path h="1891722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52468"/>
                  </a:cubicBezTo>
                  <a:lnTo>
                    <a:pt x="660400" y="1891722"/>
                  </a:lnTo>
                  <a:lnTo>
                    <a:pt x="0" y="1891722"/>
                  </a:lnTo>
                  <a:lnTo>
                    <a:pt x="0" y="35361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9ACAE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79375"/>
              <a:ext cx="660400" cy="1812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8349" y="0"/>
            <a:ext cx="5962319" cy="5941989"/>
            <a:chOff x="0" y="0"/>
            <a:chExt cx="1570323" cy="156496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70323" cy="1564968"/>
            </a:xfrm>
            <a:custGeom>
              <a:avLst/>
              <a:gdLst/>
              <a:ahLst/>
              <a:cxnLst/>
              <a:rect r="r" b="b" t="t" l="l"/>
              <a:pathLst>
                <a:path h="1564968" w="1570323">
                  <a:moveTo>
                    <a:pt x="0" y="0"/>
                  </a:moveTo>
                  <a:lnTo>
                    <a:pt x="1570323" y="0"/>
                  </a:lnTo>
                  <a:lnTo>
                    <a:pt x="1570323" y="1564968"/>
                  </a:lnTo>
                  <a:lnTo>
                    <a:pt x="0" y="1564968"/>
                  </a:lnTo>
                  <a:close/>
                </a:path>
              </a:pathLst>
            </a:custGeom>
            <a:solidFill>
              <a:srgbClr val="1676A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1570323" cy="1612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967098" y="514774"/>
            <a:ext cx="2934798" cy="3358755"/>
            <a:chOff x="0" y="0"/>
            <a:chExt cx="772951" cy="8846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72951" cy="884610"/>
            </a:xfrm>
            <a:custGeom>
              <a:avLst/>
              <a:gdLst/>
              <a:ahLst/>
              <a:cxnLst/>
              <a:rect r="r" b="b" t="t" l="l"/>
              <a:pathLst>
                <a:path h="884610" w="772951">
                  <a:moveTo>
                    <a:pt x="0" y="0"/>
                  </a:moveTo>
                  <a:lnTo>
                    <a:pt x="772951" y="0"/>
                  </a:lnTo>
                  <a:lnTo>
                    <a:pt x="772951" y="884610"/>
                  </a:lnTo>
                  <a:lnTo>
                    <a:pt x="0" y="884610"/>
                  </a:lnTo>
                  <a:close/>
                </a:path>
              </a:pathLst>
            </a:custGeom>
            <a:solidFill>
              <a:srgbClr val="E44F3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772951" cy="9322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3620358" y="0"/>
            <a:ext cx="5281538" cy="3340573"/>
          </a:xfrm>
          <a:custGeom>
            <a:avLst/>
            <a:gdLst/>
            <a:ahLst/>
            <a:cxnLst/>
            <a:rect r="r" b="b" t="t" l="l"/>
            <a:pathLst>
              <a:path h="3340573" w="5281538">
                <a:moveTo>
                  <a:pt x="0" y="0"/>
                </a:moveTo>
                <a:lnTo>
                  <a:pt x="5281538" y="0"/>
                </a:lnTo>
                <a:lnTo>
                  <a:pt x="5281538" y="3340573"/>
                </a:lnTo>
                <a:lnTo>
                  <a:pt x="0" y="33405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5400000">
            <a:off x="8706606" y="7999625"/>
            <a:ext cx="3254830" cy="2864251"/>
          </a:xfrm>
          <a:custGeom>
            <a:avLst/>
            <a:gdLst/>
            <a:ahLst/>
            <a:cxnLst/>
            <a:rect r="r" b="b" t="t" l="l"/>
            <a:pathLst>
              <a:path h="2864251" w="3254830">
                <a:moveTo>
                  <a:pt x="0" y="0"/>
                </a:moveTo>
                <a:lnTo>
                  <a:pt x="3254830" y="0"/>
                </a:lnTo>
                <a:lnTo>
                  <a:pt x="3254830" y="2864251"/>
                </a:lnTo>
                <a:lnTo>
                  <a:pt x="0" y="28642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-5181502" y="-15171"/>
            <a:ext cx="6968273" cy="5972331"/>
            <a:chOff x="0" y="0"/>
            <a:chExt cx="1835265" cy="15729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835265" cy="1572960"/>
            </a:xfrm>
            <a:custGeom>
              <a:avLst/>
              <a:gdLst/>
              <a:ahLst/>
              <a:cxnLst/>
              <a:rect r="r" b="b" t="t" l="l"/>
              <a:pathLst>
                <a:path h="1572960" w="1835265">
                  <a:moveTo>
                    <a:pt x="0" y="0"/>
                  </a:moveTo>
                  <a:lnTo>
                    <a:pt x="1835265" y="0"/>
                  </a:lnTo>
                  <a:lnTo>
                    <a:pt x="1835265" y="1572960"/>
                  </a:lnTo>
                  <a:lnTo>
                    <a:pt x="0" y="1572960"/>
                  </a:lnTo>
                  <a:close/>
                </a:path>
              </a:pathLst>
            </a:custGeom>
            <a:solidFill>
              <a:srgbClr val="E7DAB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835265" cy="16205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59385" y="107927"/>
            <a:ext cx="1299153" cy="5845080"/>
          </a:xfrm>
          <a:custGeom>
            <a:avLst/>
            <a:gdLst/>
            <a:ahLst/>
            <a:cxnLst/>
            <a:rect r="r" b="b" t="t" l="l"/>
            <a:pathLst>
              <a:path h="5845080" w="1299153">
                <a:moveTo>
                  <a:pt x="0" y="0"/>
                </a:moveTo>
                <a:lnTo>
                  <a:pt x="1299153" y="0"/>
                </a:lnTo>
                <a:lnTo>
                  <a:pt x="1299153" y="5845080"/>
                </a:lnTo>
                <a:lnTo>
                  <a:pt x="0" y="5845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-13981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237707" y="4253725"/>
            <a:ext cx="2393579" cy="2345708"/>
          </a:xfrm>
          <a:custGeom>
            <a:avLst/>
            <a:gdLst/>
            <a:ahLst/>
            <a:cxnLst/>
            <a:rect r="r" b="b" t="t" l="l"/>
            <a:pathLst>
              <a:path h="2345708" w="2393579">
                <a:moveTo>
                  <a:pt x="0" y="0"/>
                </a:moveTo>
                <a:lnTo>
                  <a:pt x="2393579" y="0"/>
                </a:lnTo>
                <a:lnTo>
                  <a:pt x="2393579" y="2345708"/>
                </a:lnTo>
                <a:lnTo>
                  <a:pt x="0" y="23457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6314539" y="7804336"/>
            <a:ext cx="2199204" cy="2314951"/>
          </a:xfrm>
          <a:custGeom>
            <a:avLst/>
            <a:gdLst/>
            <a:ahLst/>
            <a:cxnLst/>
            <a:rect r="r" b="b" t="t" l="l"/>
            <a:pathLst>
              <a:path h="2314951" w="2199204">
                <a:moveTo>
                  <a:pt x="0" y="0"/>
                </a:moveTo>
                <a:lnTo>
                  <a:pt x="2199204" y="0"/>
                </a:lnTo>
                <a:lnTo>
                  <a:pt x="2199204" y="2314951"/>
                </a:lnTo>
                <a:lnTo>
                  <a:pt x="0" y="2314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6641798" y="1952152"/>
            <a:ext cx="1652248" cy="1652248"/>
          </a:xfrm>
          <a:custGeom>
            <a:avLst/>
            <a:gdLst/>
            <a:ahLst/>
            <a:cxnLst/>
            <a:rect r="r" b="b" t="t" l="l"/>
            <a:pathLst>
              <a:path h="1652248" w="1652248">
                <a:moveTo>
                  <a:pt x="0" y="0"/>
                </a:moveTo>
                <a:lnTo>
                  <a:pt x="1652247" y="0"/>
                </a:lnTo>
                <a:lnTo>
                  <a:pt x="1652247" y="1652247"/>
                </a:lnTo>
                <a:lnTo>
                  <a:pt x="0" y="16522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-112947" y="6127282"/>
            <a:ext cx="5662800" cy="4346199"/>
          </a:xfrm>
          <a:custGeom>
            <a:avLst/>
            <a:gdLst/>
            <a:ahLst/>
            <a:cxnLst/>
            <a:rect r="r" b="b" t="t" l="l"/>
            <a:pathLst>
              <a:path h="4346199" w="5662800">
                <a:moveTo>
                  <a:pt x="0" y="0"/>
                </a:moveTo>
                <a:lnTo>
                  <a:pt x="5662799" y="0"/>
                </a:lnTo>
                <a:lnTo>
                  <a:pt x="5662799" y="4346199"/>
                </a:lnTo>
                <a:lnTo>
                  <a:pt x="0" y="434619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401107" y="84831"/>
            <a:ext cx="2230180" cy="1585455"/>
          </a:xfrm>
          <a:custGeom>
            <a:avLst/>
            <a:gdLst/>
            <a:ahLst/>
            <a:cxnLst/>
            <a:rect r="r" b="b" t="t" l="l"/>
            <a:pathLst>
              <a:path h="1585455" w="2230180">
                <a:moveTo>
                  <a:pt x="0" y="0"/>
                </a:moveTo>
                <a:lnTo>
                  <a:pt x="2230179" y="0"/>
                </a:lnTo>
                <a:lnTo>
                  <a:pt x="2230179" y="1585455"/>
                </a:lnTo>
                <a:lnTo>
                  <a:pt x="0" y="158545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4708654" y="186046"/>
            <a:ext cx="1258444" cy="1237851"/>
          </a:xfrm>
          <a:custGeom>
            <a:avLst/>
            <a:gdLst/>
            <a:ahLst/>
            <a:cxnLst/>
            <a:rect r="r" b="b" t="t" l="l"/>
            <a:pathLst>
              <a:path h="1237851" w="1258444">
                <a:moveTo>
                  <a:pt x="0" y="0"/>
                </a:moveTo>
                <a:lnTo>
                  <a:pt x="1258444" y="0"/>
                </a:lnTo>
                <a:lnTo>
                  <a:pt x="1258444" y="1237851"/>
                </a:lnTo>
                <a:lnTo>
                  <a:pt x="0" y="12378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718453" y="2115942"/>
            <a:ext cx="2244177" cy="3027558"/>
          </a:xfrm>
          <a:custGeom>
            <a:avLst/>
            <a:gdLst/>
            <a:ahLst/>
            <a:cxnLst/>
            <a:rect r="r" b="b" t="t" l="l"/>
            <a:pathLst>
              <a:path h="3027558" w="2244177">
                <a:moveTo>
                  <a:pt x="0" y="0"/>
                </a:moveTo>
                <a:lnTo>
                  <a:pt x="2244177" y="0"/>
                </a:lnTo>
                <a:lnTo>
                  <a:pt x="2244177" y="3027558"/>
                </a:lnTo>
                <a:lnTo>
                  <a:pt x="0" y="302755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9406721" y="2847170"/>
            <a:ext cx="8407136" cy="328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31"/>
              </a:lnSpc>
            </a:pPr>
            <a:r>
              <a:rPr lang="en-US" b="true" sz="6236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LLCE-ANGLAIS MONDE CONTEMPORAIN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435538" y="1652497"/>
            <a:ext cx="8465782" cy="1071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31"/>
              </a:lnSpc>
              <a:spcBef>
                <a:spcPct val="0"/>
              </a:spcBef>
            </a:pPr>
            <a:r>
              <a:rPr lang="en-US" sz="6236" i="true">
                <a:solidFill>
                  <a:srgbClr val="201C35"/>
                </a:solidFill>
                <a:latin typeface="Noto Serif Italics"/>
                <a:ea typeface="Noto Serif Italics"/>
                <a:cs typeface="Noto Serif Italics"/>
                <a:sym typeface="Noto Serif Italics"/>
              </a:rPr>
              <a:t>SPÉCIALITÉ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464861" y="6542283"/>
            <a:ext cx="2846829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Lycée Antoine de Saint-Exupéry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725767" y="1845534"/>
            <a:ext cx="2260976" cy="1509202"/>
          </a:xfrm>
          <a:custGeom>
            <a:avLst/>
            <a:gdLst/>
            <a:ahLst/>
            <a:cxnLst/>
            <a:rect r="r" b="b" t="t" l="l"/>
            <a:pathLst>
              <a:path h="1509202" w="2260976">
                <a:moveTo>
                  <a:pt x="0" y="0"/>
                </a:moveTo>
                <a:lnTo>
                  <a:pt x="2260977" y="0"/>
                </a:lnTo>
                <a:lnTo>
                  <a:pt x="2260977" y="1509201"/>
                </a:lnTo>
                <a:lnTo>
                  <a:pt x="0" y="15092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14142820" y="265597"/>
            <a:ext cx="2921227" cy="6722191"/>
            <a:chOff x="0" y="0"/>
            <a:chExt cx="660400" cy="151968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60400" cy="1519681"/>
            </a:xfrm>
            <a:custGeom>
              <a:avLst/>
              <a:gdLst/>
              <a:ahLst/>
              <a:cxnLst/>
              <a:rect r="r" b="b" t="t" l="l"/>
              <a:pathLst>
                <a:path h="1519681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4204"/>
                  </a:cubicBezTo>
                  <a:lnTo>
                    <a:pt x="660400" y="1519681"/>
                  </a:lnTo>
                  <a:lnTo>
                    <a:pt x="0" y="1519681"/>
                  </a:lnTo>
                  <a:lnTo>
                    <a:pt x="0" y="34507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E44F3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79375"/>
              <a:ext cx="660400" cy="14403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967884" y="2102116"/>
            <a:ext cx="1582037" cy="7310180"/>
          </a:xfrm>
          <a:custGeom>
            <a:avLst/>
            <a:gdLst/>
            <a:ahLst/>
            <a:cxnLst/>
            <a:rect r="r" b="b" t="t" l="l"/>
            <a:pathLst>
              <a:path h="7310180" w="1582037">
                <a:moveTo>
                  <a:pt x="0" y="0"/>
                </a:moveTo>
                <a:lnTo>
                  <a:pt x="1582037" y="0"/>
                </a:lnTo>
                <a:lnTo>
                  <a:pt x="1582037" y="7310179"/>
                </a:lnTo>
                <a:lnTo>
                  <a:pt x="0" y="73101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-1098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975617" y="265597"/>
            <a:ext cx="4627816" cy="2927094"/>
          </a:xfrm>
          <a:custGeom>
            <a:avLst/>
            <a:gdLst/>
            <a:ahLst/>
            <a:cxnLst/>
            <a:rect r="r" b="b" t="t" l="l"/>
            <a:pathLst>
              <a:path h="2927094" w="4627816">
                <a:moveTo>
                  <a:pt x="0" y="0"/>
                </a:moveTo>
                <a:lnTo>
                  <a:pt x="4627816" y="0"/>
                </a:lnTo>
                <a:lnTo>
                  <a:pt x="4627816" y="2927094"/>
                </a:lnTo>
                <a:lnTo>
                  <a:pt x="0" y="29270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5400000">
            <a:off x="14967120" y="6929588"/>
            <a:ext cx="3254830" cy="2864251"/>
          </a:xfrm>
          <a:custGeom>
            <a:avLst/>
            <a:gdLst/>
            <a:ahLst/>
            <a:cxnLst/>
            <a:rect r="r" b="b" t="t" l="l"/>
            <a:pathLst>
              <a:path h="2864251" w="3254830">
                <a:moveTo>
                  <a:pt x="0" y="2864251"/>
                </a:moveTo>
                <a:lnTo>
                  <a:pt x="3254831" y="2864251"/>
                </a:lnTo>
                <a:lnTo>
                  <a:pt x="3254831" y="0"/>
                </a:lnTo>
                <a:lnTo>
                  <a:pt x="0" y="0"/>
                </a:lnTo>
                <a:lnTo>
                  <a:pt x="0" y="2864251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444006" y="6987788"/>
            <a:ext cx="2718405" cy="1712595"/>
          </a:xfrm>
          <a:custGeom>
            <a:avLst/>
            <a:gdLst/>
            <a:ahLst/>
            <a:cxnLst/>
            <a:rect r="r" b="b" t="t" l="l"/>
            <a:pathLst>
              <a:path h="1712595" w="2718405">
                <a:moveTo>
                  <a:pt x="0" y="0"/>
                </a:moveTo>
                <a:lnTo>
                  <a:pt x="2718404" y="0"/>
                </a:lnTo>
                <a:lnTo>
                  <a:pt x="2718404" y="1712595"/>
                </a:lnTo>
                <a:lnTo>
                  <a:pt x="0" y="17125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181198" y="6722672"/>
            <a:ext cx="1089138" cy="1774186"/>
          </a:xfrm>
          <a:custGeom>
            <a:avLst/>
            <a:gdLst/>
            <a:ahLst/>
            <a:cxnLst/>
            <a:rect r="r" b="b" t="t" l="l"/>
            <a:pathLst>
              <a:path h="1774186" w="1089138">
                <a:moveTo>
                  <a:pt x="0" y="0"/>
                </a:moveTo>
                <a:lnTo>
                  <a:pt x="1089138" y="0"/>
                </a:lnTo>
                <a:lnTo>
                  <a:pt x="1089138" y="1774186"/>
                </a:lnTo>
                <a:lnTo>
                  <a:pt x="0" y="17741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-8961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647136" y="8607950"/>
            <a:ext cx="1796870" cy="1062399"/>
          </a:xfrm>
          <a:custGeom>
            <a:avLst/>
            <a:gdLst/>
            <a:ahLst/>
            <a:cxnLst/>
            <a:rect r="r" b="b" t="t" l="l"/>
            <a:pathLst>
              <a:path h="1062399" w="1796870">
                <a:moveTo>
                  <a:pt x="0" y="0"/>
                </a:moveTo>
                <a:lnTo>
                  <a:pt x="1796870" y="0"/>
                </a:lnTo>
                <a:lnTo>
                  <a:pt x="1796870" y="1062399"/>
                </a:lnTo>
                <a:lnTo>
                  <a:pt x="0" y="106239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503141" y="1743810"/>
            <a:ext cx="10070226" cy="4110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sz="4682" b="true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CONTACT</a:t>
            </a:r>
          </a:p>
          <a:p>
            <a:pPr algn="l">
              <a:lnSpc>
                <a:spcPts val="6554"/>
              </a:lnSpc>
            </a:pPr>
          </a:p>
          <a:p>
            <a:pPr algn="l">
              <a:lnSpc>
                <a:spcPts val="6554"/>
              </a:lnSpc>
            </a:pPr>
            <a:r>
              <a:rPr lang="en-US" sz="4682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NOAH ESCRIU LORO</a:t>
            </a:r>
          </a:p>
          <a:p>
            <a:pPr algn="l">
              <a:lnSpc>
                <a:spcPts val="6554"/>
              </a:lnSpc>
            </a:pPr>
          </a:p>
          <a:p>
            <a:pPr algn="l">
              <a:lnSpc>
                <a:spcPts val="6554"/>
              </a:lnSpc>
            </a:pPr>
            <a:r>
              <a:rPr lang="en-US" sz="4682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NOAH.ESCRIULORO1@MONLYCEE.NET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988457" y="5637082"/>
            <a:ext cx="930069" cy="2384791"/>
          </a:xfrm>
          <a:custGeom>
            <a:avLst/>
            <a:gdLst/>
            <a:ahLst/>
            <a:cxnLst/>
            <a:rect r="r" b="b" t="t" l="l"/>
            <a:pathLst>
              <a:path h="2384791" w="930069">
                <a:moveTo>
                  <a:pt x="0" y="0"/>
                </a:moveTo>
                <a:lnTo>
                  <a:pt x="930069" y="0"/>
                </a:lnTo>
                <a:lnTo>
                  <a:pt x="930069" y="2384791"/>
                </a:lnTo>
                <a:lnTo>
                  <a:pt x="0" y="23847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312728" y="5143500"/>
            <a:ext cx="2831272" cy="2878373"/>
          </a:xfrm>
          <a:custGeom>
            <a:avLst/>
            <a:gdLst/>
            <a:ahLst/>
            <a:cxnLst/>
            <a:rect r="r" b="b" t="t" l="l"/>
            <a:pathLst>
              <a:path h="2878373" w="2831272">
                <a:moveTo>
                  <a:pt x="0" y="0"/>
                </a:moveTo>
                <a:lnTo>
                  <a:pt x="2831272" y="0"/>
                </a:lnTo>
                <a:lnTo>
                  <a:pt x="2831272" y="2878373"/>
                </a:lnTo>
                <a:lnTo>
                  <a:pt x="0" y="2878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552640" y="3570384"/>
            <a:ext cx="5182721" cy="702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6"/>
              </a:lnSpc>
            </a:pPr>
            <a:r>
              <a:rPr lang="en-US" b="true" sz="4212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483400" y="7269217"/>
            <a:ext cx="5543261" cy="2752185"/>
          </a:xfrm>
          <a:custGeom>
            <a:avLst/>
            <a:gdLst/>
            <a:ahLst/>
            <a:cxnLst/>
            <a:rect r="r" b="b" t="t" l="l"/>
            <a:pathLst>
              <a:path h="2752185" w="5543261">
                <a:moveTo>
                  <a:pt x="0" y="0"/>
                </a:moveTo>
                <a:lnTo>
                  <a:pt x="5543261" y="0"/>
                </a:lnTo>
                <a:lnTo>
                  <a:pt x="5543261" y="2752186"/>
                </a:lnTo>
                <a:lnTo>
                  <a:pt x="0" y="2752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0794" r="-49538" b="-100394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9312946" y="8447298"/>
            <a:ext cx="3170453" cy="1574105"/>
          </a:xfrm>
          <a:custGeom>
            <a:avLst/>
            <a:gdLst/>
            <a:ahLst/>
            <a:cxnLst/>
            <a:rect r="r" b="b" t="t" l="l"/>
            <a:pathLst>
              <a:path h="1574105" w="3170453">
                <a:moveTo>
                  <a:pt x="3170454" y="0"/>
                </a:moveTo>
                <a:lnTo>
                  <a:pt x="0" y="0"/>
                </a:lnTo>
                <a:lnTo>
                  <a:pt x="0" y="1574105"/>
                </a:lnTo>
                <a:lnTo>
                  <a:pt x="3170454" y="1574105"/>
                </a:lnTo>
                <a:lnTo>
                  <a:pt x="317045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0794" r="-49538" b="-100394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030434" y="4242578"/>
            <a:ext cx="2718405" cy="1712595"/>
          </a:xfrm>
          <a:custGeom>
            <a:avLst/>
            <a:gdLst/>
            <a:ahLst/>
            <a:cxnLst/>
            <a:rect r="r" b="b" t="t" l="l"/>
            <a:pathLst>
              <a:path h="1712595" w="2718405">
                <a:moveTo>
                  <a:pt x="0" y="0"/>
                </a:moveTo>
                <a:lnTo>
                  <a:pt x="2718405" y="0"/>
                </a:lnTo>
                <a:lnTo>
                  <a:pt x="2718405" y="1712595"/>
                </a:lnTo>
                <a:lnTo>
                  <a:pt x="0" y="17125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80655" y="5859248"/>
            <a:ext cx="1731731" cy="917817"/>
          </a:xfrm>
          <a:custGeom>
            <a:avLst/>
            <a:gdLst/>
            <a:ahLst/>
            <a:cxnLst/>
            <a:rect r="r" b="b" t="t" l="l"/>
            <a:pathLst>
              <a:path h="917817" w="1731731">
                <a:moveTo>
                  <a:pt x="0" y="0"/>
                </a:moveTo>
                <a:lnTo>
                  <a:pt x="1731731" y="0"/>
                </a:lnTo>
                <a:lnTo>
                  <a:pt x="1731731" y="917817"/>
                </a:lnTo>
                <a:lnTo>
                  <a:pt x="0" y="9178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28134" y="3650033"/>
            <a:ext cx="3994897" cy="1682850"/>
          </a:xfrm>
          <a:custGeom>
            <a:avLst/>
            <a:gdLst/>
            <a:ahLst/>
            <a:cxnLst/>
            <a:rect r="r" b="b" t="t" l="l"/>
            <a:pathLst>
              <a:path h="1682850" w="3994897">
                <a:moveTo>
                  <a:pt x="0" y="0"/>
                </a:moveTo>
                <a:lnTo>
                  <a:pt x="3994896" y="0"/>
                </a:lnTo>
                <a:lnTo>
                  <a:pt x="3994896" y="1682850"/>
                </a:lnTo>
                <a:lnTo>
                  <a:pt x="0" y="16828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03141" y="1829535"/>
            <a:ext cx="8340717" cy="708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65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MONDE ANGLOPHONE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55488" y="2984326"/>
            <a:ext cx="7836022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Îles Britanniques, Etats-Unis, Canada, Australie, Inde, Afrique du Sud, etc.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03141" y="5600959"/>
            <a:ext cx="8340717" cy="708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65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MONDE CONTEMPORAIN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55488" y="6530760"/>
            <a:ext cx="7836022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Actualité, presse, relations géopolitiques, communication, culture.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158677" y="1028700"/>
            <a:ext cx="7315200" cy="3264408"/>
          </a:xfrm>
          <a:custGeom>
            <a:avLst/>
            <a:gdLst/>
            <a:ahLst/>
            <a:cxnLst/>
            <a:rect r="r" b="b" t="t" l="l"/>
            <a:pathLst>
              <a:path h="3264408" w="7315200">
                <a:moveTo>
                  <a:pt x="0" y="0"/>
                </a:moveTo>
                <a:lnTo>
                  <a:pt x="7315200" y="0"/>
                </a:lnTo>
                <a:lnTo>
                  <a:pt x="7315200" y="3264408"/>
                </a:lnTo>
                <a:lnTo>
                  <a:pt x="0" y="3264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66280" y="2293277"/>
            <a:ext cx="2994366" cy="5085972"/>
          </a:xfrm>
          <a:custGeom>
            <a:avLst/>
            <a:gdLst/>
            <a:ahLst/>
            <a:cxnLst/>
            <a:rect r="r" b="b" t="t" l="l"/>
            <a:pathLst>
              <a:path h="5085972" w="2994366">
                <a:moveTo>
                  <a:pt x="0" y="0"/>
                </a:moveTo>
                <a:lnTo>
                  <a:pt x="2994367" y="0"/>
                </a:lnTo>
                <a:lnTo>
                  <a:pt x="2994367" y="5085972"/>
                </a:lnTo>
                <a:lnTo>
                  <a:pt x="0" y="508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75287" y="4776074"/>
            <a:ext cx="3284013" cy="2586161"/>
          </a:xfrm>
          <a:custGeom>
            <a:avLst/>
            <a:gdLst/>
            <a:ahLst/>
            <a:cxnLst/>
            <a:rect r="r" b="b" t="t" l="l"/>
            <a:pathLst>
              <a:path h="2586161" w="3284013">
                <a:moveTo>
                  <a:pt x="0" y="0"/>
                </a:moveTo>
                <a:lnTo>
                  <a:pt x="3284013" y="0"/>
                </a:lnTo>
                <a:lnTo>
                  <a:pt x="3284013" y="2586160"/>
                </a:lnTo>
                <a:lnTo>
                  <a:pt x="0" y="2586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6277" y="7016813"/>
            <a:ext cx="1908065" cy="2241487"/>
          </a:xfrm>
          <a:custGeom>
            <a:avLst/>
            <a:gdLst/>
            <a:ahLst/>
            <a:cxnLst/>
            <a:rect r="r" b="b" t="t" l="l"/>
            <a:pathLst>
              <a:path h="2241487" w="1908065">
                <a:moveTo>
                  <a:pt x="0" y="0"/>
                </a:moveTo>
                <a:lnTo>
                  <a:pt x="1908066" y="0"/>
                </a:lnTo>
                <a:lnTo>
                  <a:pt x="1908066" y="2241487"/>
                </a:lnTo>
                <a:lnTo>
                  <a:pt x="0" y="22414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31328" y="513110"/>
            <a:ext cx="7307070" cy="1615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PROGRAMME DE 1ÈRE (4H/SEMAINE)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2549525"/>
            <a:ext cx="9906357" cy="670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i="true" b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5 AXES ÉTUDIÉS À TRAVERS DES SÉQUENCES</a:t>
            </a:r>
          </a:p>
          <a:p>
            <a:pPr algn="l">
              <a:lnSpc>
                <a:spcPts val="4900"/>
              </a:lnSpc>
            </a:pP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Production et circulation des savoirs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Sciences et techniques; promesses et défis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Faire entendre sa voix : représentation et participation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Informer et s’informer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Représenter le monde et se représenter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158677" y="1028700"/>
            <a:ext cx="7315200" cy="3264408"/>
          </a:xfrm>
          <a:custGeom>
            <a:avLst/>
            <a:gdLst/>
            <a:ahLst/>
            <a:cxnLst/>
            <a:rect r="r" b="b" t="t" l="l"/>
            <a:pathLst>
              <a:path h="3264408" w="7315200">
                <a:moveTo>
                  <a:pt x="0" y="0"/>
                </a:moveTo>
                <a:lnTo>
                  <a:pt x="7315200" y="0"/>
                </a:lnTo>
                <a:lnTo>
                  <a:pt x="7315200" y="3264408"/>
                </a:lnTo>
                <a:lnTo>
                  <a:pt x="0" y="3264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66280" y="2293277"/>
            <a:ext cx="2994366" cy="5085972"/>
          </a:xfrm>
          <a:custGeom>
            <a:avLst/>
            <a:gdLst/>
            <a:ahLst/>
            <a:cxnLst/>
            <a:rect r="r" b="b" t="t" l="l"/>
            <a:pathLst>
              <a:path h="5085972" w="2994366">
                <a:moveTo>
                  <a:pt x="0" y="0"/>
                </a:moveTo>
                <a:lnTo>
                  <a:pt x="2994367" y="0"/>
                </a:lnTo>
                <a:lnTo>
                  <a:pt x="2994367" y="5085972"/>
                </a:lnTo>
                <a:lnTo>
                  <a:pt x="0" y="508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75287" y="4776074"/>
            <a:ext cx="3284013" cy="2586161"/>
          </a:xfrm>
          <a:custGeom>
            <a:avLst/>
            <a:gdLst/>
            <a:ahLst/>
            <a:cxnLst/>
            <a:rect r="r" b="b" t="t" l="l"/>
            <a:pathLst>
              <a:path h="2586161" w="3284013">
                <a:moveTo>
                  <a:pt x="0" y="0"/>
                </a:moveTo>
                <a:lnTo>
                  <a:pt x="3284013" y="0"/>
                </a:lnTo>
                <a:lnTo>
                  <a:pt x="3284013" y="2586160"/>
                </a:lnTo>
                <a:lnTo>
                  <a:pt x="0" y="2586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6277" y="7016813"/>
            <a:ext cx="1908065" cy="2241487"/>
          </a:xfrm>
          <a:custGeom>
            <a:avLst/>
            <a:gdLst/>
            <a:ahLst/>
            <a:cxnLst/>
            <a:rect r="r" b="b" t="t" l="l"/>
            <a:pathLst>
              <a:path h="2241487" w="1908065">
                <a:moveTo>
                  <a:pt x="0" y="0"/>
                </a:moveTo>
                <a:lnTo>
                  <a:pt x="1908066" y="0"/>
                </a:lnTo>
                <a:lnTo>
                  <a:pt x="1908066" y="2241487"/>
                </a:lnTo>
                <a:lnTo>
                  <a:pt x="0" y="22414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31328" y="513110"/>
            <a:ext cx="7307070" cy="1615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PROGRAMME DE TLE (6H/SEMAINE)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2549525"/>
            <a:ext cx="9906357" cy="369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i="true" b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3 AXES ÉTUDIÉS À TRAVERS DES SÉQUENCES</a:t>
            </a:r>
          </a:p>
          <a:p>
            <a:pPr algn="l">
              <a:lnSpc>
                <a:spcPts val="4900"/>
              </a:lnSpc>
            </a:pP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Vivre ensemble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Environements en mutation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Relations globales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158677" y="1028700"/>
            <a:ext cx="7315200" cy="3264408"/>
          </a:xfrm>
          <a:custGeom>
            <a:avLst/>
            <a:gdLst/>
            <a:ahLst/>
            <a:cxnLst/>
            <a:rect r="r" b="b" t="t" l="l"/>
            <a:pathLst>
              <a:path h="3264408" w="7315200">
                <a:moveTo>
                  <a:pt x="0" y="0"/>
                </a:moveTo>
                <a:lnTo>
                  <a:pt x="7315200" y="0"/>
                </a:lnTo>
                <a:lnTo>
                  <a:pt x="7315200" y="3264408"/>
                </a:lnTo>
                <a:lnTo>
                  <a:pt x="0" y="3264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66280" y="2293277"/>
            <a:ext cx="2994366" cy="5085972"/>
          </a:xfrm>
          <a:custGeom>
            <a:avLst/>
            <a:gdLst/>
            <a:ahLst/>
            <a:cxnLst/>
            <a:rect r="r" b="b" t="t" l="l"/>
            <a:pathLst>
              <a:path h="5085972" w="2994366">
                <a:moveTo>
                  <a:pt x="0" y="0"/>
                </a:moveTo>
                <a:lnTo>
                  <a:pt x="2994367" y="0"/>
                </a:lnTo>
                <a:lnTo>
                  <a:pt x="2994367" y="5085972"/>
                </a:lnTo>
                <a:lnTo>
                  <a:pt x="0" y="508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75287" y="4776074"/>
            <a:ext cx="3284013" cy="2586161"/>
          </a:xfrm>
          <a:custGeom>
            <a:avLst/>
            <a:gdLst/>
            <a:ahLst/>
            <a:cxnLst/>
            <a:rect r="r" b="b" t="t" l="l"/>
            <a:pathLst>
              <a:path h="2586161" w="3284013">
                <a:moveTo>
                  <a:pt x="0" y="0"/>
                </a:moveTo>
                <a:lnTo>
                  <a:pt x="3284013" y="0"/>
                </a:lnTo>
                <a:lnTo>
                  <a:pt x="3284013" y="2586160"/>
                </a:lnTo>
                <a:lnTo>
                  <a:pt x="0" y="2586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6277" y="7016813"/>
            <a:ext cx="1908065" cy="2241487"/>
          </a:xfrm>
          <a:custGeom>
            <a:avLst/>
            <a:gdLst/>
            <a:ahLst/>
            <a:cxnLst/>
            <a:rect r="r" b="b" t="t" l="l"/>
            <a:pathLst>
              <a:path h="2241487" w="1908065">
                <a:moveTo>
                  <a:pt x="0" y="0"/>
                </a:moveTo>
                <a:lnTo>
                  <a:pt x="1908066" y="0"/>
                </a:lnTo>
                <a:lnTo>
                  <a:pt x="1908066" y="2241487"/>
                </a:lnTo>
                <a:lnTo>
                  <a:pt x="0" y="22414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99281" y="1501943"/>
            <a:ext cx="7307070" cy="79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LES ÉPREUVES DU BAC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3510927"/>
            <a:ext cx="9906357" cy="431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i="true" b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ECRIT (3H30): SYNTHÈSE DE DOCUMENTS</a:t>
            </a:r>
          </a:p>
          <a:p>
            <a:pPr algn="l">
              <a:lnSpc>
                <a:spcPts val="4900"/>
              </a:lnSpc>
            </a:pPr>
            <a:r>
              <a:rPr lang="en-US" sz="3500" i="true" b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ET TRADUCTION/TRANSCRIPTION</a:t>
            </a:r>
          </a:p>
          <a:p>
            <a:pPr algn="l">
              <a:lnSpc>
                <a:spcPts val="4900"/>
              </a:lnSpc>
            </a:pPr>
          </a:p>
          <a:p>
            <a:pPr algn="l">
              <a:lnSpc>
                <a:spcPts val="4900"/>
              </a:lnSpc>
            </a:pPr>
          </a:p>
          <a:p>
            <a:pPr algn="l">
              <a:lnSpc>
                <a:spcPts val="4900"/>
              </a:lnSpc>
            </a:pPr>
            <a:r>
              <a:rPr lang="en-US" sz="3500" i="true" b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ORAL (20MIN): PRÉSENTATION D’UN DOSSIER PERSONNEL TRAVAILLÉ PENDANT L’ANNÉE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158677" y="1028700"/>
            <a:ext cx="7315200" cy="3264408"/>
          </a:xfrm>
          <a:custGeom>
            <a:avLst/>
            <a:gdLst/>
            <a:ahLst/>
            <a:cxnLst/>
            <a:rect r="r" b="b" t="t" l="l"/>
            <a:pathLst>
              <a:path h="3264408" w="7315200">
                <a:moveTo>
                  <a:pt x="0" y="0"/>
                </a:moveTo>
                <a:lnTo>
                  <a:pt x="7315200" y="0"/>
                </a:lnTo>
                <a:lnTo>
                  <a:pt x="7315200" y="3264408"/>
                </a:lnTo>
                <a:lnTo>
                  <a:pt x="0" y="3264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66280" y="2293277"/>
            <a:ext cx="2994366" cy="5085972"/>
          </a:xfrm>
          <a:custGeom>
            <a:avLst/>
            <a:gdLst/>
            <a:ahLst/>
            <a:cxnLst/>
            <a:rect r="r" b="b" t="t" l="l"/>
            <a:pathLst>
              <a:path h="5085972" w="2994366">
                <a:moveTo>
                  <a:pt x="0" y="0"/>
                </a:moveTo>
                <a:lnTo>
                  <a:pt x="2994367" y="0"/>
                </a:lnTo>
                <a:lnTo>
                  <a:pt x="2994367" y="5085972"/>
                </a:lnTo>
                <a:lnTo>
                  <a:pt x="0" y="508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75287" y="4776074"/>
            <a:ext cx="3284013" cy="2586161"/>
          </a:xfrm>
          <a:custGeom>
            <a:avLst/>
            <a:gdLst/>
            <a:ahLst/>
            <a:cxnLst/>
            <a:rect r="r" b="b" t="t" l="l"/>
            <a:pathLst>
              <a:path h="2586161" w="3284013">
                <a:moveTo>
                  <a:pt x="0" y="0"/>
                </a:moveTo>
                <a:lnTo>
                  <a:pt x="3284013" y="0"/>
                </a:lnTo>
                <a:lnTo>
                  <a:pt x="3284013" y="2586160"/>
                </a:lnTo>
                <a:lnTo>
                  <a:pt x="0" y="2586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6277" y="7016813"/>
            <a:ext cx="1908065" cy="2241487"/>
          </a:xfrm>
          <a:custGeom>
            <a:avLst/>
            <a:gdLst/>
            <a:ahLst/>
            <a:cxnLst/>
            <a:rect r="r" b="b" t="t" l="l"/>
            <a:pathLst>
              <a:path h="2241487" w="1908065">
                <a:moveTo>
                  <a:pt x="0" y="0"/>
                </a:moveTo>
                <a:lnTo>
                  <a:pt x="1908066" y="0"/>
                </a:lnTo>
                <a:lnTo>
                  <a:pt x="1908066" y="2241487"/>
                </a:lnTo>
                <a:lnTo>
                  <a:pt x="0" y="22414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03141" y="1743810"/>
            <a:ext cx="7307070" cy="79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COMPÉTENCES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7463" y="2994025"/>
            <a:ext cx="8848814" cy="423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i="true" b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LA SPÉ AMC PERMET DE DÉVELOPPER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La communication écrite et orale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Le vocabulaire en anglais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La fluidité et la prononciation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L’analyse de documents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La compréhension du monde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158677" y="1028700"/>
            <a:ext cx="7315200" cy="3264408"/>
          </a:xfrm>
          <a:custGeom>
            <a:avLst/>
            <a:gdLst/>
            <a:ahLst/>
            <a:cxnLst/>
            <a:rect r="r" b="b" t="t" l="l"/>
            <a:pathLst>
              <a:path h="3264408" w="7315200">
                <a:moveTo>
                  <a:pt x="0" y="0"/>
                </a:moveTo>
                <a:lnTo>
                  <a:pt x="7315200" y="0"/>
                </a:lnTo>
                <a:lnTo>
                  <a:pt x="7315200" y="3264408"/>
                </a:lnTo>
                <a:lnTo>
                  <a:pt x="0" y="3264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66280" y="2293277"/>
            <a:ext cx="2994366" cy="5085972"/>
          </a:xfrm>
          <a:custGeom>
            <a:avLst/>
            <a:gdLst/>
            <a:ahLst/>
            <a:cxnLst/>
            <a:rect r="r" b="b" t="t" l="l"/>
            <a:pathLst>
              <a:path h="5085972" w="2994366">
                <a:moveTo>
                  <a:pt x="0" y="0"/>
                </a:moveTo>
                <a:lnTo>
                  <a:pt x="2994367" y="0"/>
                </a:lnTo>
                <a:lnTo>
                  <a:pt x="2994367" y="5085972"/>
                </a:lnTo>
                <a:lnTo>
                  <a:pt x="0" y="508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75287" y="4776074"/>
            <a:ext cx="3284013" cy="2586161"/>
          </a:xfrm>
          <a:custGeom>
            <a:avLst/>
            <a:gdLst/>
            <a:ahLst/>
            <a:cxnLst/>
            <a:rect r="r" b="b" t="t" l="l"/>
            <a:pathLst>
              <a:path h="2586161" w="3284013">
                <a:moveTo>
                  <a:pt x="0" y="0"/>
                </a:moveTo>
                <a:lnTo>
                  <a:pt x="3284013" y="0"/>
                </a:lnTo>
                <a:lnTo>
                  <a:pt x="3284013" y="2586160"/>
                </a:lnTo>
                <a:lnTo>
                  <a:pt x="0" y="2586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6277" y="7016813"/>
            <a:ext cx="1908065" cy="2241487"/>
          </a:xfrm>
          <a:custGeom>
            <a:avLst/>
            <a:gdLst/>
            <a:ahLst/>
            <a:cxnLst/>
            <a:rect r="r" b="b" t="t" l="l"/>
            <a:pathLst>
              <a:path h="2241487" w="1908065">
                <a:moveTo>
                  <a:pt x="0" y="0"/>
                </a:moveTo>
                <a:lnTo>
                  <a:pt x="1908066" y="0"/>
                </a:lnTo>
                <a:lnTo>
                  <a:pt x="1908066" y="2241487"/>
                </a:lnTo>
                <a:lnTo>
                  <a:pt x="0" y="22414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03141" y="1743810"/>
            <a:ext cx="7307070" cy="79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UNE SPÉ DYNAMIQUE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7463" y="2994025"/>
            <a:ext cx="8848814" cy="423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Beaucoup de participation orale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Des débats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Des études et comparaisons de documents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Des compte-rendus d’actualité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 i="true">
                <a:solidFill>
                  <a:srgbClr val="000000"/>
                </a:solidFill>
                <a:latin typeface="Noto Serif Bold Italics"/>
                <a:ea typeface="Noto Serif Bold Italics"/>
                <a:cs typeface="Noto Serif Bold Italics"/>
                <a:sym typeface="Noto Serif Bold Italics"/>
              </a:rPr>
              <a:t>Des projets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483400" y="7269217"/>
            <a:ext cx="5543261" cy="2752185"/>
          </a:xfrm>
          <a:custGeom>
            <a:avLst/>
            <a:gdLst/>
            <a:ahLst/>
            <a:cxnLst/>
            <a:rect r="r" b="b" t="t" l="l"/>
            <a:pathLst>
              <a:path h="2752185" w="5543261">
                <a:moveTo>
                  <a:pt x="0" y="0"/>
                </a:moveTo>
                <a:lnTo>
                  <a:pt x="5543261" y="0"/>
                </a:lnTo>
                <a:lnTo>
                  <a:pt x="5543261" y="2752186"/>
                </a:lnTo>
                <a:lnTo>
                  <a:pt x="0" y="2752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0794" r="-49538" b="-100394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61339" y="8447298"/>
            <a:ext cx="3170453" cy="1574105"/>
          </a:xfrm>
          <a:custGeom>
            <a:avLst/>
            <a:gdLst/>
            <a:ahLst/>
            <a:cxnLst/>
            <a:rect r="r" b="b" t="t" l="l"/>
            <a:pathLst>
              <a:path h="1574105" w="3170453">
                <a:moveTo>
                  <a:pt x="3170453" y="0"/>
                </a:moveTo>
                <a:lnTo>
                  <a:pt x="0" y="0"/>
                </a:lnTo>
                <a:lnTo>
                  <a:pt x="0" y="1574105"/>
                </a:lnTo>
                <a:lnTo>
                  <a:pt x="3170453" y="1574105"/>
                </a:lnTo>
                <a:lnTo>
                  <a:pt x="317045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00794" r="-49538" b="-100394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3431792" y="8928874"/>
            <a:ext cx="2200497" cy="1092529"/>
          </a:xfrm>
          <a:custGeom>
            <a:avLst/>
            <a:gdLst/>
            <a:ahLst/>
            <a:cxnLst/>
            <a:rect r="r" b="b" t="t" l="l"/>
            <a:pathLst>
              <a:path h="1092529" w="2200497">
                <a:moveTo>
                  <a:pt x="2200497" y="0"/>
                </a:moveTo>
                <a:lnTo>
                  <a:pt x="0" y="0"/>
                </a:lnTo>
                <a:lnTo>
                  <a:pt x="0" y="1092529"/>
                </a:lnTo>
                <a:lnTo>
                  <a:pt x="2200497" y="1092529"/>
                </a:lnTo>
                <a:lnTo>
                  <a:pt x="220049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100794" r="-49538" b="-10039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76434" y="5568917"/>
            <a:ext cx="2487420" cy="2487420"/>
          </a:xfrm>
          <a:custGeom>
            <a:avLst/>
            <a:gdLst/>
            <a:ahLst/>
            <a:cxnLst/>
            <a:rect r="r" b="b" t="t" l="l"/>
            <a:pathLst>
              <a:path h="2487420" w="2487420">
                <a:moveTo>
                  <a:pt x="0" y="0"/>
                </a:moveTo>
                <a:lnTo>
                  <a:pt x="2487419" y="0"/>
                </a:lnTo>
                <a:lnTo>
                  <a:pt x="2487419" y="2487420"/>
                </a:lnTo>
                <a:lnTo>
                  <a:pt x="0" y="24874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847093" y="4836263"/>
            <a:ext cx="2550277" cy="1705497"/>
          </a:xfrm>
          <a:custGeom>
            <a:avLst/>
            <a:gdLst/>
            <a:ahLst/>
            <a:cxnLst/>
            <a:rect r="r" b="b" t="t" l="l"/>
            <a:pathLst>
              <a:path h="1705497" w="2550277">
                <a:moveTo>
                  <a:pt x="0" y="0"/>
                </a:moveTo>
                <a:lnTo>
                  <a:pt x="2550277" y="0"/>
                </a:lnTo>
                <a:lnTo>
                  <a:pt x="2550277" y="1705497"/>
                </a:lnTo>
                <a:lnTo>
                  <a:pt x="0" y="17054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260989" y="7203588"/>
            <a:ext cx="3732205" cy="2817815"/>
          </a:xfrm>
          <a:custGeom>
            <a:avLst/>
            <a:gdLst/>
            <a:ahLst/>
            <a:cxnLst/>
            <a:rect r="r" b="b" t="t" l="l"/>
            <a:pathLst>
              <a:path h="2817815" w="3732205">
                <a:moveTo>
                  <a:pt x="0" y="0"/>
                </a:moveTo>
                <a:lnTo>
                  <a:pt x="3732205" y="0"/>
                </a:lnTo>
                <a:lnTo>
                  <a:pt x="3732205" y="2817815"/>
                </a:lnTo>
                <a:lnTo>
                  <a:pt x="0" y="28178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039847" y="1121636"/>
            <a:ext cx="4122295" cy="4114800"/>
          </a:xfrm>
          <a:custGeom>
            <a:avLst/>
            <a:gdLst/>
            <a:ahLst/>
            <a:cxnLst/>
            <a:rect r="r" b="b" t="t" l="l"/>
            <a:pathLst>
              <a:path h="4114800" w="4122295">
                <a:moveTo>
                  <a:pt x="0" y="0"/>
                </a:moveTo>
                <a:lnTo>
                  <a:pt x="4122295" y="0"/>
                </a:lnTo>
                <a:lnTo>
                  <a:pt x="41222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03141" y="1743810"/>
            <a:ext cx="7509439" cy="79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PROFIL D’ÉLÈVES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878936" y="2880622"/>
            <a:ext cx="6757848" cy="424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0"/>
              </a:lnSpc>
            </a:pPr>
            <a:r>
              <a:rPr lang="en-US" sz="3500">
                <a:solidFill>
                  <a:srgbClr val="201C35"/>
                </a:solidFill>
                <a:latin typeface="Noto Sans"/>
                <a:ea typeface="Noto Sans"/>
                <a:cs typeface="Noto Sans"/>
                <a:sym typeface="Noto Sans"/>
              </a:rPr>
              <a:t>BON NIVEAU D’ANGLAIS (ÉCRIT ET ORAL) &gt; + 14/20</a:t>
            </a:r>
          </a:p>
          <a:p>
            <a:pPr algn="l">
              <a:lnSpc>
                <a:spcPts val="4830"/>
              </a:lnSpc>
            </a:pPr>
          </a:p>
          <a:p>
            <a:pPr algn="l">
              <a:lnSpc>
                <a:spcPts val="4830"/>
              </a:lnSpc>
            </a:pPr>
            <a:r>
              <a:rPr lang="en-US" sz="3500">
                <a:solidFill>
                  <a:srgbClr val="201C35"/>
                </a:solidFill>
                <a:latin typeface="Noto Sans"/>
                <a:ea typeface="Noto Sans"/>
                <a:cs typeface="Noto Sans"/>
                <a:sym typeface="Noto Sans"/>
              </a:rPr>
              <a:t>INTÉRÊT POUR LE MONDE ANGLOPHONE ET L’ACTUALITÉ</a:t>
            </a:r>
          </a:p>
          <a:p>
            <a:pPr algn="l">
              <a:lnSpc>
                <a:spcPts val="4830"/>
              </a:lnSpc>
            </a:pPr>
          </a:p>
          <a:p>
            <a:pPr algn="l" marL="0" indent="0" lvl="0">
              <a:lnSpc>
                <a:spcPts val="483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ans"/>
                <a:ea typeface="Noto Sans"/>
                <a:cs typeface="Noto Sans"/>
                <a:sym typeface="Noto Sans"/>
              </a:rPr>
              <a:t>ENVIE DE PARTICIPER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61189" y="2075918"/>
            <a:ext cx="3600953" cy="241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3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ans"/>
                <a:ea typeface="Noto Sans"/>
                <a:cs typeface="Noto Sans"/>
                <a:sym typeface="Noto Sans"/>
              </a:rPr>
              <a:t>AMC N’EST </a:t>
            </a:r>
            <a:r>
              <a:rPr lang="en-US" b="true" sz="3500">
                <a:solidFill>
                  <a:srgbClr val="201C35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PAS UN COURS DE RENFORS</a:t>
            </a:r>
            <a:r>
              <a:rPr lang="en-US" sz="3500">
                <a:solidFill>
                  <a:srgbClr val="201C35"/>
                </a:solidFill>
                <a:latin typeface="Noto Sans"/>
                <a:ea typeface="Noto Sans"/>
                <a:cs typeface="Noto Sans"/>
                <a:sym typeface="Noto Sans"/>
              </a:rPr>
              <a:t> DE GRAMMAIRE!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15543715" y="265597"/>
            <a:ext cx="2482946" cy="7112420"/>
            <a:chOff x="0" y="0"/>
            <a:chExt cx="660400" cy="1891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60400" cy="1891722"/>
            </a:xfrm>
            <a:custGeom>
              <a:avLst/>
              <a:gdLst/>
              <a:ahLst/>
              <a:cxnLst/>
              <a:rect r="r" b="b" t="t" l="l"/>
              <a:pathLst>
                <a:path h="1891722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52468"/>
                  </a:cubicBezTo>
                  <a:lnTo>
                    <a:pt x="660400" y="1891722"/>
                  </a:lnTo>
                  <a:lnTo>
                    <a:pt x="0" y="1891722"/>
                  </a:lnTo>
                  <a:lnTo>
                    <a:pt x="0" y="35361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9ACAE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79375"/>
              <a:ext cx="660400" cy="1812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801323" y="265597"/>
            <a:ext cx="5225337" cy="3305026"/>
          </a:xfrm>
          <a:custGeom>
            <a:avLst/>
            <a:gdLst/>
            <a:ahLst/>
            <a:cxnLst/>
            <a:rect r="r" b="b" t="t" l="l"/>
            <a:pathLst>
              <a:path h="3305026" w="5225337">
                <a:moveTo>
                  <a:pt x="0" y="0"/>
                </a:moveTo>
                <a:lnTo>
                  <a:pt x="5225338" y="0"/>
                </a:lnTo>
                <a:lnTo>
                  <a:pt x="5225338" y="3305026"/>
                </a:lnTo>
                <a:lnTo>
                  <a:pt x="0" y="33050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680243" y="2285370"/>
            <a:ext cx="2640391" cy="2148618"/>
          </a:xfrm>
          <a:custGeom>
            <a:avLst/>
            <a:gdLst/>
            <a:ahLst/>
            <a:cxnLst/>
            <a:rect r="r" b="b" t="t" l="l"/>
            <a:pathLst>
              <a:path h="2148618" w="2640391">
                <a:moveTo>
                  <a:pt x="0" y="0"/>
                </a:moveTo>
                <a:lnTo>
                  <a:pt x="2640391" y="0"/>
                </a:lnTo>
                <a:lnTo>
                  <a:pt x="2640391" y="2148618"/>
                </a:lnTo>
                <a:lnTo>
                  <a:pt x="0" y="21486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14381967" y="6376709"/>
            <a:ext cx="3877334" cy="3412054"/>
          </a:xfrm>
          <a:custGeom>
            <a:avLst/>
            <a:gdLst/>
            <a:ahLst/>
            <a:cxnLst/>
            <a:rect r="r" b="b" t="t" l="l"/>
            <a:pathLst>
              <a:path h="3412054" w="3877334">
                <a:moveTo>
                  <a:pt x="0" y="0"/>
                </a:moveTo>
                <a:lnTo>
                  <a:pt x="3877334" y="0"/>
                </a:lnTo>
                <a:lnTo>
                  <a:pt x="3877334" y="3412054"/>
                </a:lnTo>
                <a:lnTo>
                  <a:pt x="0" y="34120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734209" y="8146057"/>
            <a:ext cx="2809506" cy="1875346"/>
          </a:xfrm>
          <a:custGeom>
            <a:avLst/>
            <a:gdLst/>
            <a:ahLst/>
            <a:cxnLst/>
            <a:rect r="r" b="b" t="t" l="l"/>
            <a:pathLst>
              <a:path h="1875346" w="2809506">
                <a:moveTo>
                  <a:pt x="0" y="0"/>
                </a:moveTo>
                <a:lnTo>
                  <a:pt x="2809506" y="0"/>
                </a:lnTo>
                <a:lnTo>
                  <a:pt x="2809506" y="1875346"/>
                </a:lnTo>
                <a:lnTo>
                  <a:pt x="0" y="18753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514705" y="5052451"/>
            <a:ext cx="2922786" cy="1841355"/>
          </a:xfrm>
          <a:custGeom>
            <a:avLst/>
            <a:gdLst/>
            <a:ahLst/>
            <a:cxnLst/>
            <a:rect r="r" b="b" t="t" l="l"/>
            <a:pathLst>
              <a:path h="1841355" w="2922786">
                <a:moveTo>
                  <a:pt x="0" y="0"/>
                </a:moveTo>
                <a:lnTo>
                  <a:pt x="2922785" y="0"/>
                </a:lnTo>
                <a:lnTo>
                  <a:pt x="2922785" y="1841355"/>
                </a:lnTo>
                <a:lnTo>
                  <a:pt x="0" y="18413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785188" y="707218"/>
            <a:ext cx="652303" cy="3156303"/>
          </a:xfrm>
          <a:custGeom>
            <a:avLst/>
            <a:gdLst/>
            <a:ahLst/>
            <a:cxnLst/>
            <a:rect r="r" b="b" t="t" l="l"/>
            <a:pathLst>
              <a:path h="3156303" w="652303">
                <a:moveTo>
                  <a:pt x="0" y="0"/>
                </a:moveTo>
                <a:lnTo>
                  <a:pt x="652302" y="0"/>
                </a:lnTo>
                <a:lnTo>
                  <a:pt x="652302" y="3156303"/>
                </a:lnTo>
                <a:lnTo>
                  <a:pt x="0" y="31563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261339" y="265597"/>
            <a:ext cx="17765322" cy="9755806"/>
            <a:chOff x="0" y="0"/>
            <a:chExt cx="4678932" cy="25694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678933" cy="2569430"/>
            </a:xfrm>
            <a:custGeom>
              <a:avLst/>
              <a:gdLst/>
              <a:ahLst/>
              <a:cxnLst/>
              <a:rect r="r" b="b" t="t" l="l"/>
              <a:pathLst>
                <a:path h="2569430" w="4678933">
                  <a:moveTo>
                    <a:pt x="0" y="0"/>
                  </a:moveTo>
                  <a:lnTo>
                    <a:pt x="4678933" y="0"/>
                  </a:lnTo>
                  <a:lnTo>
                    <a:pt x="4678933" y="2569430"/>
                  </a:lnTo>
                  <a:lnTo>
                    <a:pt x="0" y="2569430"/>
                  </a:lnTo>
                  <a:close/>
                </a:path>
              </a:pathLst>
            </a:custGeom>
            <a:ln w="19050" cap="sq">
              <a:solidFill>
                <a:srgbClr val="E1D7BE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4678932" cy="26170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612194" y="1542846"/>
            <a:ext cx="2831987" cy="1192975"/>
          </a:xfrm>
          <a:custGeom>
            <a:avLst/>
            <a:gdLst/>
            <a:ahLst/>
            <a:cxnLst/>
            <a:rect r="r" b="b" t="t" l="l"/>
            <a:pathLst>
              <a:path h="1192975" w="2831987">
                <a:moveTo>
                  <a:pt x="0" y="0"/>
                </a:moveTo>
                <a:lnTo>
                  <a:pt x="2831987" y="0"/>
                </a:lnTo>
                <a:lnTo>
                  <a:pt x="2831987" y="1192975"/>
                </a:lnTo>
                <a:lnTo>
                  <a:pt x="0" y="11929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863846" y="2995051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03141" y="1743810"/>
            <a:ext cx="5765778" cy="791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4"/>
              </a:lnSpc>
            </a:pPr>
            <a:r>
              <a:rPr lang="en-US" b="true" sz="4682">
                <a:solidFill>
                  <a:srgbClr val="201C35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LES DÉBOUCHÉES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5947873" y="7964003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634960" y="5059957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61339" y="5059957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947873" y="2735821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008581" y="4114800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6" y="0"/>
                </a:lnTo>
                <a:lnTo>
                  <a:pt x="362682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074753" y="7378017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8401360" y="6349317"/>
            <a:ext cx="3626827" cy="2057400"/>
          </a:xfrm>
          <a:custGeom>
            <a:avLst/>
            <a:gdLst/>
            <a:ahLst/>
            <a:cxnLst/>
            <a:rect r="r" b="b" t="t" l="l"/>
            <a:pathLst>
              <a:path h="2057400" w="3626827">
                <a:moveTo>
                  <a:pt x="0" y="0"/>
                </a:moveTo>
                <a:lnTo>
                  <a:pt x="3626827" y="0"/>
                </a:lnTo>
                <a:lnTo>
                  <a:pt x="362682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2061871" y="3293004"/>
            <a:ext cx="2838252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Licence LLCE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Licence LEA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437830" y="5752417"/>
            <a:ext cx="2021086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Tourisme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065638" y="3156201"/>
            <a:ext cx="3391297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Communication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Traduction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687247" y="7776678"/>
            <a:ext cx="2273300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Commerce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Marketing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2042" y="5456175"/>
            <a:ext cx="3219658" cy="97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Sciences Politiques</a:t>
            </a:r>
          </a:p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Droit International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317441" y="4720663"/>
            <a:ext cx="3009106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Enseignement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923690" y="7046229"/>
            <a:ext cx="258216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Journalisme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065638" y="8219392"/>
            <a:ext cx="32591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Etudes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201C35"/>
                </a:solidFill>
                <a:latin typeface="Noto Serif"/>
                <a:ea typeface="Noto Serif"/>
                <a:cs typeface="Noto Serif"/>
                <a:sym typeface="Noto Serif"/>
              </a:rPr>
              <a:t>Internationales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DAG_5RQrA2k</dc:identifier>
  <dcterms:modified xsi:type="dcterms:W3CDTF">2011-08-01T06:04:30Z</dcterms:modified>
  <cp:revision>1</cp:revision>
  <dc:title>Lycée Antoine de Saint-Exupéry</dc:title>
</cp:coreProperties>
</file>