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74" r:id="rId5"/>
    <p:sldId id="276" r:id="rId6"/>
    <p:sldId id="268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1B7FF4E0-7AC8-E04D-AC87-8C7EACDE1F36}">
          <p14:sldIdLst>
            <p14:sldId id="256"/>
            <p14:sldId id="257"/>
            <p14:sldId id="260"/>
            <p14:sldId id="274"/>
            <p14:sldId id="27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EC20E35-A176-4012-BC5E-935CFFF8708E}" styleName="Style moyen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Style moyen 1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225"/>
    <p:restoredTop sz="94599"/>
  </p:normalViewPr>
  <p:slideViewPr>
    <p:cSldViewPr snapToGrid="0" snapToObjects="1">
      <p:cViewPr varScale="1">
        <p:scale>
          <a:sx n="63" d="100"/>
          <a:sy n="63" d="100"/>
        </p:scale>
        <p:origin x="716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F89009-1784-1047-86E2-BE06682369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DE10BA5-B680-F343-B366-BA89C5CE67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FF5A697-84C1-9048-B6E1-9C9778B0C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687D741-1599-804B-A34E-390D1A3A1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688A347-CC1D-6F45-B76F-80FACE56C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3106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1F0C37C-C430-2F46-96D3-61EE8B4E34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2E3F74E9-98A6-AF40-8BAD-8E4D3EFA33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345068-BBE7-F347-9F48-6113BADE5C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346EFD4-15C5-A042-975C-EEEBFC06F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FA459AC-3123-B94A-BCCB-444C18C8A4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1034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8790D569-F989-AA46-AB2E-994B30ACCA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9DFDA78-2E22-8F47-A3CC-FE147A16BB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D7A295E-19BD-5746-BDB7-5790C1746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3E5441E-9A8C-694E-AE93-FFC8E39249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D59AC77-7312-5445-81C4-4086CDE73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7151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A5B1A2-769F-9449-9316-D6149D118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9F63FA7-E34F-F64E-B042-CB6451F3F8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744D22D-6021-FF4C-9A0F-D621AEFB9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B985BC2-943E-2045-A21D-B94268293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C15B24-1466-BA4E-A9B8-AE64AB99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7259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543BF1-218C-6548-AF37-3B98EF9BB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1B85673-D69C-514D-AD61-AAFC89521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F645F43-4B80-304A-8A9D-374564A02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8BDB562-8E54-DB4D-A55B-813ECA45DC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D49E0B7-7ED1-8640-BEBC-6C7C9FA78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6054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475138-A01B-8949-A911-738C8E1AB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E167857-B0BC-8846-8AA7-741BF3078B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03F258C-0FF3-A64D-B960-A63B7ACCFD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82DED40-4CC1-8640-9531-51A432A92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C4567B4-2D5C-5441-9E07-28AC390AA1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5186E7-6881-0540-9336-C49C448FA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72471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6CF5F72-548E-7345-8309-717B49ADBC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0C79D7E-8922-5B4A-8D55-0CCB578D91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C3411C9-B70B-9642-A96B-A75ED3B5E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ABC1ED8-9D80-084A-9D5B-B8DF220286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31D116BD-B190-2B4F-AC51-9AD52DFC6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4FEEF52-E6E2-AF40-A956-047A0EB9C6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EF733A-1B05-DA4C-AC90-9A53ACE85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68B9E17-4981-0140-809C-ED8CB675D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468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6A949C-FA90-9048-8AFC-BD38A30DC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ED1D944-A61B-D143-8E92-183C3545B6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C907C11-14D7-BD4D-876E-338D4B1AD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326B65F-BA76-814D-8529-D42A1091A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73083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A6CB87C7-7FE7-2242-90F3-B7DCF1666D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D58FA3B-D4AD-9240-887D-A7BF62C5F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6E8DE9-2C20-2B4B-A157-1EB41ED4D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47340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D929B6-9D55-F542-8F53-09218E049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D60B7EC-65D2-A448-A6CE-62197F3414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6DE898-8489-5A44-AAF2-1065D9A1B6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19B3EED-E44E-D847-83DE-0E071D84D9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3BB3B40-0C6F-D848-957E-CCA643B467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2F0C562-4A3C-E64D-9EE3-88EE266E3D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97334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9D50A4B-D198-8F45-BE54-6CA538247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e l’image 2">
            <a:extLst>
              <a:ext uri="{FF2B5EF4-FFF2-40B4-BE49-F238E27FC236}">
                <a16:creationId xmlns:a16="http://schemas.microsoft.com/office/drawing/2014/main" id="{86EA9FA0-74C3-B74F-BCF0-93401BFCE9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8D25617F-5959-D947-9D6D-C43F0F7233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107EEBE-1F43-614D-A2CF-430E6A47CE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7B1071D-529F-4A44-AE76-F5E7C0AB4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F0A5A9A-B2C8-E14E-AE4E-5ECB13CC6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93833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1E889E1F-0F78-1541-8B57-421CA7F4E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BDA9C9-6FD5-F04C-8EBB-9961767D8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3AE7628-E0B1-394C-BBDD-AB7007752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20A32B-F0AF-BA47-B69C-7DF84D6F7147}" type="datetimeFigureOut">
              <a:rPr lang="fr-FR" smtClean="0"/>
              <a:t>11/02/2026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BD97C2C-7475-9743-A912-A96D53F595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5D982D-F990-BA4C-A56F-B933C49F51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DAE457-BAA4-8542-A0B3-69DAD46E85C0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01827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559AE206-7EBA-4D33-8BC9-9D8158553F0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9E8E38ED-369A-44C2-B635-0BED0E48A6E8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800392" y="4525347"/>
            <a:ext cx="0" cy="1737360"/>
          </a:xfrm>
          <a:prstGeom prst="line">
            <a:avLst/>
          </a:prstGeom>
          <a:ln w="19050" cap="sq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Oval 39">
            <a:extLst>
              <a:ext uri="{FF2B5EF4-FFF2-40B4-BE49-F238E27FC236}">
                <a16:creationId xmlns:a16="http://schemas.microsoft.com/office/drawing/2014/main" id="{B672F332-AF08-46C6-94F0-77684310D7B7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395001" y="2466604"/>
            <a:ext cx="962395" cy="962395"/>
          </a:xfrm>
          <a:prstGeom prst="ellipse">
            <a:avLst/>
          </a:prstGeom>
          <a:solidFill>
            <a:srgbClr val="8075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34244EF8-D73A-40E1-BE73-D46E6B4B04ED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5829" y="2327988"/>
            <a:ext cx="293695" cy="293695"/>
          </a:xfrm>
          <a:prstGeom prst="ellipse">
            <a:avLst/>
          </a:prstGeom>
          <a:solidFill>
            <a:srgbClr val="F4B5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6437D937-A7F1-4011-92B4-328E5BE1B16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8567" y="620480"/>
            <a:ext cx="2243800" cy="2243796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BC2D0CC-0214-3E4A-8389-F2F0BADEDBD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64" r="4035" b="-1"/>
          <a:stretch/>
        </p:blipFill>
        <p:spPr>
          <a:xfrm>
            <a:off x="6492113" y="0"/>
            <a:ext cx="5699887" cy="4059234"/>
          </a:xfrm>
          <a:custGeom>
            <a:avLst/>
            <a:gdLst>
              <a:gd name="connsiteX0" fmla="*/ 0 w 5699887"/>
              <a:gd name="connsiteY0" fmla="*/ 0 h 4059244"/>
              <a:gd name="connsiteX1" fmla="*/ 5699887 w 5699887"/>
              <a:gd name="connsiteY1" fmla="*/ 0 h 4059244"/>
              <a:gd name="connsiteX2" fmla="*/ 5699887 w 5699887"/>
              <a:gd name="connsiteY2" fmla="*/ 3944096 h 4059244"/>
              <a:gd name="connsiteX3" fmla="*/ 5525775 w 5699887"/>
              <a:gd name="connsiteY3" fmla="*/ 3980429 h 4059244"/>
              <a:gd name="connsiteX4" fmla="*/ 4663256 w 5699887"/>
              <a:gd name="connsiteY4" fmla="*/ 4059244 h 4059244"/>
              <a:gd name="connsiteX5" fmla="*/ 8566 w 5699887"/>
              <a:gd name="connsiteY5" fmla="*/ 67422 h 40592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699887" h="4059244">
                <a:moveTo>
                  <a:pt x="0" y="0"/>
                </a:moveTo>
                <a:lnTo>
                  <a:pt x="5699887" y="0"/>
                </a:lnTo>
                <a:lnTo>
                  <a:pt x="5699887" y="3944096"/>
                </a:lnTo>
                <a:lnTo>
                  <a:pt x="5525775" y="3980429"/>
                </a:lnTo>
                <a:cubicBezTo>
                  <a:pt x="5246154" y="4032190"/>
                  <a:pt x="4957865" y="4059244"/>
                  <a:pt x="4663256" y="4059244"/>
                </a:cubicBezTo>
                <a:cubicBezTo>
                  <a:pt x="2306390" y="4059244"/>
                  <a:pt x="353936" y="2327747"/>
                  <a:pt x="8566" y="67422"/>
                </a:cubicBezTo>
                <a:close/>
              </a:path>
            </a:pathLst>
          </a:cu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7BCAE97C-9FF9-1743-8433-F531C2F0DF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2257" y="4525347"/>
            <a:ext cx="6939722" cy="1737360"/>
          </a:xfrm>
        </p:spPr>
        <p:txBody>
          <a:bodyPr anchor="ctr">
            <a:normAutofit/>
          </a:bodyPr>
          <a:lstStyle/>
          <a:p>
            <a:pPr algn="r"/>
            <a:r>
              <a:rPr lang="fr-FR" dirty="0"/>
              <a:t>La filière </a:t>
            </a:r>
            <a:r>
              <a:rPr lang="fr-FR" b="1" dirty="0">
                <a:solidFill>
                  <a:srgbClr val="0070C0"/>
                </a:solidFill>
              </a:rPr>
              <a:t>STMG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B365B6-8969-0E41-A8C9-A4739F8A5A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50762" y="4525347"/>
            <a:ext cx="3211288" cy="1737360"/>
          </a:xfrm>
        </p:spPr>
        <p:txBody>
          <a:bodyPr anchor="ctr">
            <a:normAutofit lnSpcReduction="10000"/>
          </a:bodyPr>
          <a:lstStyle/>
          <a:p>
            <a:pPr algn="l"/>
            <a:r>
              <a:rPr lang="fr-FR" b="1" dirty="0">
                <a:solidFill>
                  <a:srgbClr val="C00000"/>
                </a:solidFill>
              </a:rPr>
              <a:t>S</a:t>
            </a:r>
            <a:r>
              <a:rPr lang="fr-FR" dirty="0"/>
              <a:t>ciences et</a:t>
            </a:r>
          </a:p>
          <a:p>
            <a:pPr algn="l"/>
            <a:r>
              <a:rPr lang="fr-FR" b="1" dirty="0">
                <a:solidFill>
                  <a:srgbClr val="C00000"/>
                </a:solidFill>
              </a:rPr>
              <a:t>T</a:t>
            </a:r>
            <a:r>
              <a:rPr lang="fr-FR" dirty="0"/>
              <a:t>echnologies du</a:t>
            </a:r>
          </a:p>
          <a:p>
            <a:pPr algn="l"/>
            <a:r>
              <a:rPr lang="fr-FR" b="1" dirty="0">
                <a:solidFill>
                  <a:srgbClr val="C00000"/>
                </a:solidFill>
              </a:rPr>
              <a:t>M</a:t>
            </a:r>
            <a:r>
              <a:rPr lang="fr-FR" dirty="0"/>
              <a:t>anagement et de la </a:t>
            </a:r>
          </a:p>
          <a:p>
            <a:pPr algn="l"/>
            <a:r>
              <a:rPr lang="fr-FR" b="1" dirty="0">
                <a:solidFill>
                  <a:srgbClr val="C00000"/>
                </a:solidFill>
              </a:rPr>
              <a:t>G</a:t>
            </a:r>
            <a:r>
              <a:rPr lang="fr-FR" dirty="0"/>
              <a:t>estion</a:t>
            </a:r>
          </a:p>
        </p:txBody>
      </p:sp>
    </p:spTree>
    <p:extLst>
      <p:ext uri="{BB962C8B-B14F-4D97-AF65-F5344CB8AC3E}">
        <p14:creationId xmlns:p14="http://schemas.microsoft.com/office/powerpoint/2010/main" val="1695198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8D70B121-56F4-4848-B38B-182089D909F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320040"/>
            <a:ext cx="11548872" cy="6217920"/>
          </a:xfrm>
          <a:prstGeom prst="rect">
            <a:avLst/>
          </a:prstGeom>
          <a:solidFill>
            <a:schemeClr val="tx1">
              <a:alpha val="8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D72A2C9-F3CA-4216-8BAD-FA4C970C3C4E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2057400"/>
            <a:ext cx="0" cy="2743200"/>
          </a:xfrm>
          <a:prstGeom prst="line">
            <a:avLst/>
          </a:prstGeom>
          <a:ln w="1905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9F9DD359-3D36-CA4B-8CD7-952DFF995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63877"/>
            <a:ext cx="3494362" cy="4930246"/>
          </a:xfrm>
        </p:spPr>
        <p:txBody>
          <a:bodyPr>
            <a:normAutofit/>
          </a:bodyPr>
          <a:lstStyle/>
          <a:p>
            <a:pPr algn="r"/>
            <a:r>
              <a:rPr lang="fr-FR" b="1" dirty="0">
                <a:solidFill>
                  <a:schemeClr val="accent1"/>
                </a:solidFill>
              </a:rPr>
              <a:t>STMG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CEB86B8-1C43-1F4C-BAD5-2F3D95D7B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6031" y="963877"/>
            <a:ext cx="6377769" cy="4930246"/>
          </a:xfrm>
        </p:spPr>
        <p:txBody>
          <a:bodyPr anchor="ctr">
            <a:normAutofit/>
          </a:bodyPr>
          <a:lstStyle/>
          <a:p>
            <a:r>
              <a:rPr lang="fr-FR" sz="2200" dirty="0"/>
              <a:t>La voie </a:t>
            </a:r>
            <a:r>
              <a:rPr lang="fr-FR" sz="2200" b="1" dirty="0">
                <a:solidFill>
                  <a:schemeClr val="accent5">
                    <a:lumMod val="75000"/>
                  </a:schemeClr>
                </a:solidFill>
              </a:rPr>
              <a:t>technologique</a:t>
            </a:r>
          </a:p>
          <a:p>
            <a:r>
              <a:rPr lang="fr-FR" sz="2200" dirty="0"/>
              <a:t>Une filière 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</a:rPr>
              <a:t>concrète </a:t>
            </a:r>
            <a:r>
              <a:rPr lang="fr-FR" sz="2200" dirty="0"/>
              <a:t>et </a:t>
            </a:r>
            <a:r>
              <a:rPr lang="fr-FR" sz="2200" b="1" dirty="0">
                <a:solidFill>
                  <a:schemeClr val="accent4">
                    <a:lumMod val="75000"/>
                  </a:schemeClr>
                </a:solidFill>
              </a:rPr>
              <a:t>polyvalente</a:t>
            </a:r>
          </a:p>
          <a:p>
            <a:r>
              <a:rPr lang="fr-FR" sz="2200" dirty="0"/>
              <a:t>L’</a:t>
            </a:r>
            <a:r>
              <a:rPr lang="fr-FR" sz="2200" b="1" dirty="0">
                <a:solidFill>
                  <a:srgbClr val="C00000"/>
                </a:solidFill>
              </a:rPr>
              <a:t> entreprise </a:t>
            </a:r>
            <a:r>
              <a:rPr lang="fr-FR" sz="2200" dirty="0"/>
              <a:t>au cœur des enseignements</a:t>
            </a:r>
            <a:endParaRPr lang="fr-FR" sz="22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1655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FC12AC-7E7A-A242-9113-F302DA10C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544" y="1584710"/>
            <a:ext cx="3688580" cy="368858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Volume </a:t>
            </a:r>
            <a:r>
              <a:rPr lang="en-US" sz="34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horaire</a:t>
            </a:r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1</a:t>
            </a:r>
            <a:r>
              <a:rPr lang="en-US" sz="3400" b="1" kern="1200" baseline="300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re</a:t>
            </a:r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STMG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70A7F97D-4DE6-4FB6-80A4-D4A7985FA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43868" y="1443035"/>
            <a:ext cx="3971932" cy="3971930"/>
          </a:xfrm>
          <a:prstGeom prst="ellipse">
            <a:avLst/>
          </a:prstGeom>
          <a:noFill/>
          <a:ln w="317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7A39D67-7659-49EA-BC36-E6443DCF1D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5631" y="885063"/>
            <a:ext cx="5440680" cy="4773168"/>
          </a:xfrm>
          <a:prstGeom prst="rect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459B7AF-A0FB-4B89-AFDC-E52D68B336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856957"/>
              </p:ext>
            </p:extLst>
          </p:nvPr>
        </p:nvGraphicFramePr>
        <p:xfrm>
          <a:off x="6119656" y="713383"/>
          <a:ext cx="5086800" cy="5511294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019587">
                  <a:extLst>
                    <a:ext uri="{9D8B030D-6E8A-4147-A177-3AD203B41FA5}">
                      <a16:colId xmlns:a16="http://schemas.microsoft.com/office/drawing/2014/main" val="503750287"/>
                    </a:ext>
                  </a:extLst>
                </a:gridCol>
                <a:gridCol w="2067213">
                  <a:extLst>
                    <a:ext uri="{9D8B030D-6E8A-4147-A177-3AD203B41FA5}">
                      <a16:colId xmlns:a16="http://schemas.microsoft.com/office/drawing/2014/main" val="3113276868"/>
                    </a:ext>
                  </a:extLst>
                </a:gridCol>
              </a:tblGrid>
              <a:tr h="490947">
                <a:tc>
                  <a:txBody>
                    <a:bodyPr/>
                    <a:lstStyle/>
                    <a:p>
                      <a:pPr algn="ctr"/>
                      <a:r>
                        <a:rPr lang="fr-FR" sz="1800"/>
                        <a:t>Enseignements de tronc commun et spécialités</a:t>
                      </a:r>
                      <a:endParaRPr lang="fr-FR" sz="1800" b="1">
                        <a:solidFill>
                          <a:srgbClr val="FFFFFF"/>
                        </a:solidFill>
                      </a:endParaRPr>
                    </a:p>
                  </a:txBody>
                  <a:tcPr marL="179269" marR="107562" marT="107562" marB="1075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/>
                        <a:t>Volume horaire</a:t>
                      </a:r>
                      <a:endParaRPr lang="fr-FR" sz="1800" b="1">
                        <a:solidFill>
                          <a:srgbClr val="FFFFFF"/>
                        </a:solidFill>
                      </a:endParaRPr>
                    </a:p>
                  </a:txBody>
                  <a:tcPr marL="179269" marR="107562" marT="107562" marB="107562" anchor="ctr"/>
                </a:tc>
                <a:extLst>
                  <a:ext uri="{0D108BD9-81ED-4DB2-BD59-A6C34878D82A}">
                    <a16:rowId xmlns:a16="http://schemas.microsoft.com/office/drawing/2014/main" val="2485917460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/>
                        <a:t>Français</a:t>
                      </a:r>
                      <a:endParaRPr lang="fr-F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/>
                        <a:t>3h</a:t>
                      </a:r>
                      <a:endParaRPr lang="fr-F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/>
                </a:tc>
                <a:extLst>
                  <a:ext uri="{0D108BD9-81ED-4DB2-BD59-A6C34878D82A}">
                    <a16:rowId xmlns:a16="http://schemas.microsoft.com/office/drawing/2014/main" val="2339161456"/>
                  </a:ext>
                </a:extLst>
              </a:tr>
              <a:tr h="706749">
                <a:tc>
                  <a:txBody>
                    <a:bodyPr/>
                    <a:lstStyle/>
                    <a:p>
                      <a:r>
                        <a:rPr lang="fr-FR" sz="1800"/>
                        <a:t>Histoire, géographie, enseignement moral et civique</a:t>
                      </a:r>
                      <a:endParaRPr lang="fr-F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/>
                        <a:t>2h</a:t>
                      </a:r>
                      <a:endParaRPr lang="fr-F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/>
                </a:tc>
                <a:extLst>
                  <a:ext uri="{0D108BD9-81ED-4DB2-BD59-A6C34878D82A}">
                    <a16:rowId xmlns:a16="http://schemas.microsoft.com/office/drawing/2014/main" val="2795343401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/>
                        <a:t>LVA et LVB</a:t>
                      </a:r>
                      <a:endParaRPr lang="fr-F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/>
                        <a:t>4h</a:t>
                      </a:r>
                      <a:endParaRPr lang="fr-F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/>
                </a:tc>
                <a:extLst>
                  <a:ext uri="{0D108BD9-81ED-4DB2-BD59-A6C34878D82A}">
                    <a16:rowId xmlns:a16="http://schemas.microsoft.com/office/drawing/2014/main" val="880593669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Mathématiques</a:t>
                      </a:r>
                    </a:p>
                  </a:txBody>
                  <a:tcPr marL="179269" marR="107562" marT="107562" marB="1075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/>
                        <a:t>3h</a:t>
                      </a:r>
                      <a:endParaRPr lang="fr-FR" sz="18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/>
                </a:tc>
                <a:extLst>
                  <a:ext uri="{0D108BD9-81ED-4DB2-BD59-A6C34878D82A}">
                    <a16:rowId xmlns:a16="http://schemas.microsoft.com/office/drawing/2014/main" val="3523950836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/>
                        <a:t>EPS</a:t>
                      </a:r>
                      <a:endParaRPr lang="fr-FR" sz="180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/>
                        <a:t>2h</a:t>
                      </a:r>
                      <a:endParaRPr lang="fr-FR" sz="1800" b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/>
                </a:tc>
                <a:extLst>
                  <a:ext uri="{0D108BD9-81ED-4DB2-BD59-A6C34878D82A}">
                    <a16:rowId xmlns:a16="http://schemas.microsoft.com/office/drawing/2014/main" val="2370502561"/>
                  </a:ext>
                </a:extLst>
              </a:tr>
              <a:tr h="706749">
                <a:tc>
                  <a:txBody>
                    <a:bodyPr/>
                    <a:lstStyle/>
                    <a:p>
                      <a:r>
                        <a:rPr lang="fr-FR" sz="1800">
                          <a:solidFill>
                            <a:schemeClr val="bg1"/>
                          </a:solidFill>
                        </a:rPr>
                        <a:t>Sciences de gestion et numérique</a:t>
                      </a:r>
                    </a:p>
                  </a:txBody>
                  <a:tcPr marL="179269" marR="107562" marT="107562" marB="10756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>
                          <a:solidFill>
                            <a:schemeClr val="bg1"/>
                          </a:solidFill>
                        </a:rPr>
                        <a:t>7h</a:t>
                      </a:r>
                    </a:p>
                  </a:txBody>
                  <a:tcPr marL="179269" marR="107562" marT="107562" marB="10756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91011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>
                          <a:solidFill>
                            <a:schemeClr val="bg1"/>
                          </a:solidFill>
                        </a:rPr>
                        <a:t>Management</a:t>
                      </a:r>
                    </a:p>
                  </a:txBody>
                  <a:tcPr marL="179269" marR="107562" marT="107562" marB="10756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>
                          <a:solidFill>
                            <a:schemeClr val="bg1"/>
                          </a:solidFill>
                        </a:rPr>
                        <a:t>4h</a:t>
                      </a:r>
                    </a:p>
                  </a:txBody>
                  <a:tcPr marL="179269" marR="107562" marT="107562" marB="10756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292218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chemeClr val="bg1"/>
                          </a:solidFill>
                        </a:rPr>
                        <a:t>Droit et économie</a:t>
                      </a:r>
                    </a:p>
                  </a:txBody>
                  <a:tcPr marL="179269" marR="107562" marT="107562" marB="10756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/>
                          </a:solidFill>
                        </a:rPr>
                        <a:t>4h</a:t>
                      </a:r>
                    </a:p>
                  </a:txBody>
                  <a:tcPr marL="179269" marR="107562" marT="107562" marB="107562" anchor="ctr"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394529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03143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DFC12AC-7E7A-A242-9113-F302DA10C9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544" y="1584710"/>
            <a:ext cx="3688580" cy="368858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Volume </a:t>
            </a:r>
            <a:r>
              <a:rPr lang="en-US" sz="34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horaire</a:t>
            </a:r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400" b="1" kern="120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400" b="1">
                <a:solidFill>
                  <a:srgbClr val="FFFFFF"/>
                </a:solidFill>
              </a:rPr>
              <a:t>T</a:t>
            </a:r>
            <a:r>
              <a:rPr lang="en-US" sz="3400" b="1" baseline="30000">
                <a:solidFill>
                  <a:srgbClr val="FFFFFF"/>
                </a:solidFill>
              </a:rPr>
              <a:t>ale</a:t>
            </a:r>
            <a:r>
              <a:rPr lang="en-US" sz="34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STMG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E459B7AF-A0FB-4B89-AFDC-E52D68B336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178994"/>
              </p:ext>
            </p:extLst>
          </p:nvPr>
        </p:nvGraphicFramePr>
        <p:xfrm>
          <a:off x="6119656" y="303808"/>
          <a:ext cx="5086800" cy="6391947"/>
        </p:xfrm>
        <a:graphic>
          <a:graphicData uri="http://schemas.openxmlformats.org/drawingml/2006/table">
            <a:tbl>
              <a:tblPr firstRow="1" bandRow="1">
                <a:tableStyleId>{9DCAF9ED-07DC-4A11-8D7F-57B35C25682E}</a:tableStyleId>
              </a:tblPr>
              <a:tblGrid>
                <a:gridCol w="3019587">
                  <a:extLst>
                    <a:ext uri="{9D8B030D-6E8A-4147-A177-3AD203B41FA5}">
                      <a16:colId xmlns:a16="http://schemas.microsoft.com/office/drawing/2014/main" val="503750287"/>
                    </a:ext>
                  </a:extLst>
                </a:gridCol>
                <a:gridCol w="2067213">
                  <a:extLst>
                    <a:ext uri="{9D8B030D-6E8A-4147-A177-3AD203B41FA5}">
                      <a16:colId xmlns:a16="http://schemas.microsoft.com/office/drawing/2014/main" val="3113276868"/>
                    </a:ext>
                  </a:extLst>
                </a:gridCol>
              </a:tblGrid>
              <a:tr h="490947"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Enseignements de tronc commun et spécialités</a:t>
                      </a:r>
                      <a:endParaRPr lang="fr-FR"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179269" marR="107562" marT="107562" marB="107562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Volume horaire</a:t>
                      </a:r>
                      <a:endParaRPr lang="fr-FR" sz="1800" b="1" dirty="0">
                        <a:solidFill>
                          <a:srgbClr val="FFFFFF"/>
                        </a:solidFill>
                      </a:endParaRPr>
                    </a:p>
                  </a:txBody>
                  <a:tcPr marL="179269" marR="107562" marT="107562" marB="10756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485917460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 dirty="0"/>
                        <a:t>Philosophie</a:t>
                      </a:r>
                      <a:endParaRPr lang="fr-FR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2h</a:t>
                      </a:r>
                      <a:endParaRPr lang="fr-F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39161456"/>
                  </a:ext>
                </a:extLst>
              </a:tr>
              <a:tr h="706749">
                <a:tc>
                  <a:txBody>
                    <a:bodyPr/>
                    <a:lstStyle/>
                    <a:p>
                      <a:r>
                        <a:rPr lang="fr-FR" sz="1800" dirty="0"/>
                        <a:t>Histoire, géographie, enseignement moral et civique</a:t>
                      </a:r>
                      <a:endParaRPr lang="fr-FR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2h</a:t>
                      </a:r>
                      <a:endParaRPr lang="fr-F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795343401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 dirty="0"/>
                        <a:t>LVA et LVB</a:t>
                      </a:r>
                      <a:endParaRPr lang="fr-FR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4h</a:t>
                      </a:r>
                      <a:endParaRPr lang="fr-F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80593669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 dirty="0"/>
                        <a:t>Mathématiques</a:t>
                      </a:r>
                      <a:endParaRPr lang="fr-FR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3h</a:t>
                      </a:r>
                      <a:endParaRPr lang="fr-F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523950836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 dirty="0"/>
                        <a:t>EPS</a:t>
                      </a:r>
                      <a:endParaRPr lang="fr-FR" sz="18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/>
                        <a:t>2h</a:t>
                      </a:r>
                      <a:endParaRPr lang="fr-F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179269" marR="107562" marT="107562" marB="10756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70502561"/>
                  </a:ext>
                </a:extLst>
              </a:tr>
              <a:tr h="706749"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bg1"/>
                          </a:solidFill>
                          <a:effectLst/>
                        </a:rPr>
                        <a:t>Management, sciences de gestion et numérique avec un enseignement spécifique: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800" kern="1200" dirty="0">
                          <a:solidFill>
                            <a:schemeClr val="bg1"/>
                          </a:solidFill>
                          <a:effectLst/>
                        </a:rPr>
                        <a:t>Gestion et finance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</a:rPr>
                        <a:t>Mercatique (marketing)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</a:rPr>
                        <a:t>Ressources humaines et Communication</a:t>
                      </a:r>
                    </a:p>
                  </a:txBody>
                  <a:tcPr marL="179269" marR="107562" marT="107562" marB="107562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</a:rPr>
                        <a:t>10h</a:t>
                      </a:r>
                      <a:endParaRPr lang="fr-FR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179269" marR="107562" marT="107562" marB="10756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091011"/>
                  </a:ext>
                </a:extLst>
              </a:tr>
              <a:tr h="490947">
                <a:tc>
                  <a:txBody>
                    <a:bodyPr/>
                    <a:lstStyle/>
                    <a:p>
                      <a:r>
                        <a:rPr lang="fr-FR" sz="1800" dirty="0">
                          <a:solidFill>
                            <a:schemeClr val="bg1"/>
                          </a:solidFill>
                        </a:rPr>
                        <a:t>Droit et économie</a:t>
                      </a:r>
                    </a:p>
                  </a:txBody>
                  <a:tcPr marL="179269" marR="107562" marT="107562" marB="107562" anchor="ctr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</a:rPr>
                        <a:t>6h</a:t>
                      </a:r>
                      <a:endParaRPr lang="fr-FR" sz="1800" b="1" dirty="0">
                        <a:solidFill>
                          <a:schemeClr val="bg1"/>
                        </a:solidFill>
                      </a:endParaRPr>
                    </a:p>
                  </a:txBody>
                  <a:tcPr marL="179269" marR="107562" marT="107562" marB="107562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52922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86800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EBFDB7D-DD97-44CE-AFFB-458781A3DB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99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5">
            <a:extLst>
              <a:ext uri="{FF2B5EF4-FFF2-40B4-BE49-F238E27FC236}">
                <a16:creationId xmlns:a16="http://schemas.microsoft.com/office/drawing/2014/main" id="{50F864A1-23CF-4954-887F-3C4458622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160561" y="1348782"/>
            <a:ext cx="935037" cy="8243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8D313E8C-7457-407E-BDA5-EACA44D382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960661" y="1000124"/>
            <a:ext cx="762167" cy="671915"/>
          </a:xfrm>
          <a:custGeom>
            <a:avLst/>
            <a:gdLst>
              <a:gd name="T0" fmla="*/ 225 w 785"/>
              <a:gd name="T1" fmla="*/ 692 h 692"/>
              <a:gd name="T2" fmla="*/ 177 w 785"/>
              <a:gd name="T3" fmla="*/ 665 h 692"/>
              <a:gd name="T4" fmla="*/ 9 w 785"/>
              <a:gd name="T5" fmla="*/ 374 h 692"/>
              <a:gd name="T6" fmla="*/ 9 w 785"/>
              <a:gd name="T7" fmla="*/ 318 h 692"/>
              <a:gd name="T8" fmla="*/ 177 w 785"/>
              <a:gd name="T9" fmla="*/ 27 h 692"/>
              <a:gd name="T10" fmla="*/ 225 w 785"/>
              <a:gd name="T11" fmla="*/ 0 h 692"/>
              <a:gd name="T12" fmla="*/ 561 w 785"/>
              <a:gd name="T13" fmla="*/ 0 h 692"/>
              <a:gd name="T14" fmla="*/ 609 w 785"/>
              <a:gd name="T15" fmla="*/ 27 h 692"/>
              <a:gd name="T16" fmla="*/ 777 w 785"/>
              <a:gd name="T17" fmla="*/ 318 h 692"/>
              <a:gd name="T18" fmla="*/ 777 w 785"/>
              <a:gd name="T19" fmla="*/ 374 h 692"/>
              <a:gd name="T20" fmla="*/ 609 w 785"/>
              <a:gd name="T21" fmla="*/ 665 h 692"/>
              <a:gd name="T22" fmla="*/ 561 w 785"/>
              <a:gd name="T23" fmla="*/ 692 h 692"/>
              <a:gd name="T24" fmla="*/ 225 w 785"/>
              <a:gd name="T25" fmla="*/ 692 h 6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85" h="692">
                <a:moveTo>
                  <a:pt x="225" y="692"/>
                </a:moveTo>
                <a:cubicBezTo>
                  <a:pt x="207" y="692"/>
                  <a:pt x="185" y="680"/>
                  <a:pt x="177" y="665"/>
                </a:cubicBezTo>
                <a:cubicBezTo>
                  <a:pt x="9" y="374"/>
                  <a:pt x="9" y="374"/>
                  <a:pt x="9" y="374"/>
                </a:cubicBezTo>
                <a:cubicBezTo>
                  <a:pt x="0" y="358"/>
                  <a:pt x="0" y="334"/>
                  <a:pt x="9" y="318"/>
                </a:cubicBezTo>
                <a:cubicBezTo>
                  <a:pt x="177" y="27"/>
                  <a:pt x="177" y="27"/>
                  <a:pt x="177" y="27"/>
                </a:cubicBezTo>
                <a:cubicBezTo>
                  <a:pt x="185" y="12"/>
                  <a:pt x="207" y="0"/>
                  <a:pt x="225" y="0"/>
                </a:cubicBezTo>
                <a:cubicBezTo>
                  <a:pt x="561" y="0"/>
                  <a:pt x="561" y="0"/>
                  <a:pt x="561" y="0"/>
                </a:cubicBezTo>
                <a:cubicBezTo>
                  <a:pt x="578" y="0"/>
                  <a:pt x="600" y="12"/>
                  <a:pt x="609" y="27"/>
                </a:cubicBezTo>
                <a:cubicBezTo>
                  <a:pt x="777" y="318"/>
                  <a:pt x="777" y="318"/>
                  <a:pt x="777" y="318"/>
                </a:cubicBezTo>
                <a:cubicBezTo>
                  <a:pt x="785" y="334"/>
                  <a:pt x="785" y="358"/>
                  <a:pt x="777" y="374"/>
                </a:cubicBezTo>
                <a:cubicBezTo>
                  <a:pt x="609" y="665"/>
                  <a:pt x="609" y="665"/>
                  <a:pt x="609" y="665"/>
                </a:cubicBezTo>
                <a:cubicBezTo>
                  <a:pt x="600" y="680"/>
                  <a:pt x="578" y="692"/>
                  <a:pt x="561" y="692"/>
                </a:cubicBezTo>
                <a:lnTo>
                  <a:pt x="225" y="692"/>
                </a:lnTo>
                <a:close/>
              </a:path>
            </a:pathLst>
          </a:custGeom>
          <a:noFill/>
          <a:ln w="28575" cmpd="sng">
            <a:solidFill>
              <a:schemeClr val="tx1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Espace réservé du contenu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1172" y="1014909"/>
            <a:ext cx="8118320" cy="4828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69054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62542EEC-4F7C-4AE2-933E-EAC8EB3FA3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ECB3F371-06AF-FB43-A61F-B1AFAEC29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1856" y="3113415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5400" b="1"/>
              <a:t>Où vont les bacheliers STMG ?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49433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6824" y="391886"/>
            <a:ext cx="6009366" cy="601707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032D8612-31EB-44CF-A1D0-14FD4C7054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46048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19A4A0F-1B59-4DB0-9764-D10936E987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" name="AutoShape 4">
            <a:extLst>
              <a:ext uri="{FF2B5EF4-FFF2-40B4-BE49-F238E27FC236}">
                <a16:creationId xmlns:a16="http://schemas.microsoft.com/office/drawing/2014/main" id="{366ED3D4-B85E-E697-5B58-02CB11BBA9D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153920" y="3276600"/>
            <a:ext cx="4094480" cy="4094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pic>
        <p:nvPicPr>
          <p:cNvPr id="6" name="Image 5" descr="Une image contenant texte, capture d’écran, cercle, Police&#10;&#10;Le contenu généré par l’IA peut être incorrect.">
            <a:extLst>
              <a:ext uri="{FF2B5EF4-FFF2-40B4-BE49-F238E27FC236}">
                <a16:creationId xmlns:a16="http://schemas.microsoft.com/office/drawing/2014/main" id="{C48593FA-2FF9-D124-4AAB-8BB5DC1001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249" y="977775"/>
            <a:ext cx="4178515" cy="484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4988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134</TotalTime>
  <Words>140</Words>
  <Application>Microsoft Office PowerPoint</Application>
  <PresentationFormat>Grand écran</PresentationFormat>
  <Paragraphs>49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Thème Office</vt:lpstr>
      <vt:lpstr>La filière STMG</vt:lpstr>
      <vt:lpstr>STMG</vt:lpstr>
      <vt:lpstr>Volume horaire en  1re STMG</vt:lpstr>
      <vt:lpstr>Volume horaire en  Tale STMG</vt:lpstr>
      <vt:lpstr>Présentation PowerPoint</vt:lpstr>
      <vt:lpstr>Où vont les bacheliers STMG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filière STMG</dc:title>
  <dc:creator>Jean COTHEREAU</dc:creator>
  <cp:lastModifiedBy>Jean Cothereau</cp:lastModifiedBy>
  <cp:revision>15</cp:revision>
  <dcterms:created xsi:type="dcterms:W3CDTF">2020-01-29T14:09:20Z</dcterms:created>
  <dcterms:modified xsi:type="dcterms:W3CDTF">2026-02-11T15:38:36Z</dcterms:modified>
</cp:coreProperties>
</file>