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75" r:id="rId5"/>
    <p:sldId id="260" r:id="rId6"/>
    <p:sldId id="259" r:id="rId7"/>
    <p:sldId id="266" r:id="rId8"/>
    <p:sldId id="271" r:id="rId9"/>
    <p:sldId id="267" r:id="rId10"/>
    <p:sldId id="272" r:id="rId11"/>
    <p:sldId id="268" r:id="rId12"/>
    <p:sldId id="273" r:id="rId13"/>
    <p:sldId id="269" r:id="rId14"/>
    <p:sldId id="274" r:id="rId15"/>
    <p:sldId id="270" r:id="rId16"/>
    <p:sldId id="264" r:id="rId17"/>
    <p:sldId id="262" r:id="rId18"/>
    <p:sldId id="276" r:id="rId19"/>
    <p:sldId id="263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2BB49-1C50-4750-AF63-ACC93F1416B5}" type="datetimeFigureOut">
              <a:rPr lang="fr-FR" smtClean="0"/>
              <a:pPr/>
              <a:t>11/02/2026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928ED-736E-4C72-AB1E-DC1959381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Ã©sultat de recherche d'images pour &quot;GÃOPOLITIQUE&quot;">
            <a:extLst>
              <a:ext uri="{FF2B5EF4-FFF2-40B4-BE49-F238E27FC236}">
                <a16:creationId xmlns:a16="http://schemas.microsoft.com/office/drawing/2014/main" xmlns="" id="{63757A07-D8E6-4AA4-AA53-FB48BF2D2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8" r="1" b="1"/>
          <a:stretch/>
        </p:blipFill>
        <p:spPr bwMode="auto">
          <a:xfrm>
            <a:off x="15" y="10"/>
            <a:ext cx="914398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5616466" y="2277614"/>
            <a:ext cx="3527534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06B8BDD8-E001-4FD2-A8CD-95993C536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6516" y="3231931"/>
            <a:ext cx="2889031" cy="1834056"/>
          </a:xfrm>
        </p:spPr>
        <p:txBody>
          <a:bodyPr>
            <a:normAutofit fontScale="90000"/>
          </a:bodyPr>
          <a:lstStyle/>
          <a:p>
            <a:r>
              <a:rPr lang="fr-FR" sz="3100"/>
              <a:t>HISTOIRE –GEOGRAPHIE, GEOPOLITIQUE, SCIENCES POLITIQUES,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705DC825-67E2-4A02-AB1C-BD769FA39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7182" y="5242675"/>
            <a:ext cx="3247697" cy="683284"/>
          </a:xfrm>
        </p:spPr>
        <p:txBody>
          <a:bodyPr>
            <a:normAutofit/>
          </a:bodyPr>
          <a:lstStyle/>
          <a:p>
            <a:endParaRPr lang="fr-FR" sz="2000"/>
          </a:p>
        </p:txBody>
      </p:sp>
      <p:cxnSp>
        <p:nvCxnSpPr>
          <p:cNvPr id="1034" name="Straight Connector 72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110248" y="5123793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257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La géographie</a:t>
            </a:r>
            <a:endParaRPr lang="fr-FR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25F83B4-8D07-43F6-8DAF-D7E0D808E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b="1" dirty="0"/>
              <a:t>Le vote américain par Etat</a:t>
            </a:r>
            <a:r>
              <a:rPr lang="fr-FR" sz="2700" dirty="0"/>
              <a:t/>
            </a:r>
            <a:br>
              <a:rPr lang="fr-FR" sz="2700" dirty="0"/>
            </a:br>
            <a:r>
              <a:rPr lang="fr-FR" sz="1300" dirty="0"/>
              <a:t>Source : Dossier en ligne proposé par le magazine </a:t>
            </a:r>
            <a:r>
              <a:rPr lang="fr-FR" sz="1300" i="1" dirty="0"/>
              <a:t>L’Histoire</a:t>
            </a:r>
            <a:r>
              <a:rPr lang="fr-FR" sz="1300" dirty="0"/>
              <a:t>: https://www.lhistoire.fr/rubrique/%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EAA502B6-4ABE-4551-882F-11FA684A033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1" y="1209040"/>
            <a:ext cx="6880859" cy="436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79C12F8-A600-4B94-A70F-6932A20D69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93" y="5577841"/>
            <a:ext cx="6389847" cy="1100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8284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La science politique</a:t>
            </a:r>
            <a:endParaRPr lang="fr-FR" b="1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3716236-3B37-497C-B7E1-C433B2B53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/>
              <a:t>L’électorat des deux candidats à la présidentielle américaine en 2016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760" y="1785926"/>
            <a:ext cx="8852957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2353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La géopolitique</a:t>
            </a:r>
            <a:endParaRPr lang="fr-FR" b="1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71546"/>
            <a:ext cx="8077200" cy="5030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Comment travaille-t-on?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Revues de presse hebdomadaires</a:t>
            </a:r>
          </a:p>
          <a:p>
            <a:r>
              <a:rPr lang="fr-FR" dirty="0" smtClean="0"/>
              <a:t>Exposés</a:t>
            </a:r>
          </a:p>
          <a:p>
            <a:r>
              <a:rPr lang="fr-FR" dirty="0" smtClean="0"/>
              <a:t>Projets en groupes</a:t>
            </a:r>
          </a:p>
          <a:p>
            <a:r>
              <a:rPr lang="fr-FR" dirty="0" smtClean="0"/>
              <a:t>Recherches informatiques et constitution de dossiers documentaires</a:t>
            </a:r>
          </a:p>
          <a:p>
            <a:r>
              <a:rPr lang="fr-FR" dirty="0" smtClean="0"/>
              <a:t>Fiches de lectures(articles et ouvrages spécialisés)</a:t>
            </a:r>
          </a:p>
          <a:p>
            <a:r>
              <a:rPr lang="fr-FR" dirty="0" smtClean="0"/>
              <a:t>Rencontres (avec des journalistes…) </a:t>
            </a:r>
          </a:p>
          <a:p>
            <a:r>
              <a:rPr lang="fr-FR" dirty="0" smtClean="0"/>
              <a:t>Projet avec les élèves de sciences Po Paris, simulation ONU et visite d’une ambassade.</a:t>
            </a:r>
          </a:p>
          <a:p>
            <a:r>
              <a:rPr lang="fr-FR" dirty="0" smtClean="0"/>
              <a:t>Voyage de 4 jours: Strasbourg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16792A2-927C-412A-ACB9-511C8BFE2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56" y="285728"/>
            <a:ext cx="6659185" cy="5715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3200" b="1" dirty="0"/>
              <a:t>Qu’apporte cet enseignement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4E28E74-6AD9-4029-BA69-E5AD4E938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12" y="1071546"/>
            <a:ext cx="5801929" cy="5481654"/>
          </a:xfrm>
        </p:spPr>
        <p:txBody>
          <a:bodyPr>
            <a:normAutofit/>
          </a:bodyPr>
          <a:lstStyle/>
          <a:p>
            <a:r>
              <a:rPr lang="fr-FR" dirty="0"/>
              <a:t>- une culture générale et une meilleure compréhension du monde</a:t>
            </a:r>
          </a:p>
          <a:p>
            <a:r>
              <a:rPr lang="fr-FR" dirty="0" smtClean="0"/>
              <a:t>- </a:t>
            </a:r>
            <a:r>
              <a:rPr lang="fr-FR" dirty="0"/>
              <a:t>une capacité de réflexion, d’analyse</a:t>
            </a:r>
          </a:p>
          <a:p>
            <a:r>
              <a:rPr lang="fr-FR" dirty="0"/>
              <a:t>- une meilleure expression orale et écrite</a:t>
            </a:r>
          </a:p>
          <a:p>
            <a:r>
              <a:rPr lang="fr-FR" dirty="0" smtClean="0"/>
              <a:t>Une manière de travailler autrement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CDBD5B4A-C425-45CF-B1AD-A89985F32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80012" y="2057400"/>
            <a:ext cx="2154018" cy="3811588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3074" name="Picture 2" descr="RÃ©sultat de recherche d'images pour &quot;COMPRENDRE LE MONDE&quot;">
            <a:extLst>
              <a:ext uri="{FF2B5EF4-FFF2-40B4-BE49-F238E27FC236}">
                <a16:creationId xmlns:a16="http://schemas.microsoft.com/office/drawing/2014/main" xmlns="" id="{412ECA18-BA29-4476-96DA-678B359203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92" t="3265" r="30070" b="3277"/>
          <a:stretch/>
        </p:blipFill>
        <p:spPr bwMode="auto">
          <a:xfrm>
            <a:off x="-285784" y="1798320"/>
            <a:ext cx="3128044" cy="232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048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5061" y="3429000"/>
            <a:ext cx="5888939" cy="328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333725"/>
            <a:ext cx="2643206" cy="35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6935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685872" y="0"/>
            <a:ext cx="4458128" cy="328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6520C9E-B42E-47B3-AA87-9CCFE3EE1BC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r-FR" sz="3600" b="1" dirty="0"/>
              <a:t>Une spécialité qui prépare à la réussite dans un grand nombre de cursus 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D840A3A-A172-409B-AC6B-C4B5107D7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Char char="Ø"/>
            </a:pPr>
            <a:r>
              <a:rPr lang="fr-FR" dirty="0" smtClean="0"/>
              <a:t>aux </a:t>
            </a:r>
            <a:r>
              <a:rPr lang="fr-FR" dirty="0"/>
              <a:t>classes préparatoires aux grandes écoles </a:t>
            </a:r>
            <a:r>
              <a:rPr lang="fr-FR" dirty="0" smtClean="0"/>
              <a:t>(économiques, littéraires…)</a:t>
            </a:r>
            <a:endParaRPr lang="fr-FR" dirty="0"/>
          </a:p>
          <a:p>
            <a:pPr marL="0" indent="0"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à l’université (Droit, sciences politiques, histoire, géographie, </a:t>
            </a:r>
            <a:r>
              <a:rPr lang="fr-FR" dirty="0" smtClean="0"/>
              <a:t>sciences </a:t>
            </a:r>
            <a:r>
              <a:rPr lang="fr-FR" dirty="0"/>
              <a:t>économiques, etc…)</a:t>
            </a:r>
          </a:p>
          <a:p>
            <a:pPr marL="0" indent="0">
              <a:buFont typeface="Wingdings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aux </a:t>
            </a:r>
            <a:r>
              <a:rPr lang="fr-FR" dirty="0"/>
              <a:t>écoles de journalisme</a:t>
            </a:r>
          </a:p>
          <a:p>
            <a:pPr marL="0" indent="0"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aux Instituts d’Etudes Politiques (Sciences Po)</a:t>
            </a:r>
          </a:p>
          <a:p>
            <a:pPr marL="0" indent="0"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aux Ecoles de commerce de management. </a:t>
            </a:r>
            <a:endParaRPr lang="fr-FR" dirty="0" smtClean="0"/>
          </a:p>
          <a:p>
            <a:pPr marL="0" indent="0">
              <a:buFont typeface="Wingdings" pitchFamily="2" charset="2"/>
              <a:buChar char="Ø"/>
            </a:pPr>
            <a:r>
              <a:rPr lang="fr-FR" dirty="0" smtClean="0"/>
              <a:t>Tourisme, communication, édition…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16668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RÃ©sultat de recherche d'images pour &quot;l'esprit critique&quot;">
            <a:extLst>
              <a:ext uri="{FF2B5EF4-FFF2-40B4-BE49-F238E27FC236}">
                <a16:creationId xmlns:a16="http://schemas.microsoft.com/office/drawing/2014/main" xmlns="" id="{06F71755-4498-4C71-AC56-C5D5A47A6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1" r="6710"/>
          <a:stretch/>
        </p:blipFill>
        <p:spPr bwMode="auto">
          <a:xfrm>
            <a:off x="15" y="2"/>
            <a:ext cx="9143985" cy="6857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6266A006-8640-4348-9FA6-16C4D526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7302"/>
            <a:ext cx="3214678" cy="4726276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fr-FR" b="1" dirty="0"/>
              <a:t>Les objectifs</a:t>
            </a:r>
            <a:r>
              <a:rPr lang="fr-FR" b="1" dirty="0">
                <a:solidFill>
                  <a:srgbClr val="FFFFFF"/>
                </a:solidFill>
              </a:rPr>
              <a:t/>
            </a:r>
            <a:br>
              <a:rPr lang="fr-FR" b="1" dirty="0">
                <a:solidFill>
                  <a:srgbClr val="FFFFFF"/>
                </a:solidFill>
              </a:rPr>
            </a:br>
            <a:endParaRPr lang="fr-FR" b="1" dirty="0">
              <a:solidFill>
                <a:srgbClr val="FFFFFF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02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xmlns="" id="{2F8AE7D2-24F2-46EE-A70C-D8B7DE689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6534" y="81280"/>
            <a:ext cx="5277447" cy="5710858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dirty="0"/>
              <a:t> </a:t>
            </a:r>
            <a:r>
              <a:rPr lang="fr-FR" sz="2800" b="1" dirty="0"/>
              <a:t>Comprendre le Monde dans lequel nous vivons.</a:t>
            </a:r>
          </a:p>
          <a:p>
            <a:pPr>
              <a:buNone/>
            </a:pPr>
            <a:endParaRPr lang="fr-FR" sz="2800" dirty="0">
              <a:solidFill>
                <a:srgbClr val="FFFF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sz="2800" b="1" dirty="0"/>
              <a:t>En devenir acteur en forgeant son esprit critique.</a:t>
            </a:r>
          </a:p>
          <a:p>
            <a:pPr>
              <a:buFontTx/>
              <a:buChar char="-"/>
            </a:pPr>
            <a:endParaRPr lang="fr-FR" sz="2800" dirty="0">
              <a:solidFill>
                <a:srgbClr val="FFFF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sz="2800" b="1" dirty="0"/>
              <a:t>Acquérir des capacités et méthodes fondamentales pour la poursuite d’études supérieures. </a:t>
            </a:r>
          </a:p>
          <a:p>
            <a:endParaRPr lang="fr-F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26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A66623C-60B6-44FB-8072-6DE33556AF9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b="1" dirty="0"/>
              <a:t>En classe de Première : 5 thèmes abordés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FA159AE-ABEA-4CC7-A404-83F27D603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Thème 1 : </a:t>
            </a:r>
            <a:r>
              <a:rPr lang="fr-FR" b="1" dirty="0"/>
              <a:t>Comprendre un régime politique : la démocratie</a:t>
            </a:r>
          </a:p>
          <a:p>
            <a:r>
              <a:rPr lang="fr-FR" dirty="0"/>
              <a:t>Thème 2 : </a:t>
            </a:r>
            <a:r>
              <a:rPr lang="fr-FR" b="1" dirty="0"/>
              <a:t>Analyser les dynamiques des puissances internationales </a:t>
            </a:r>
          </a:p>
          <a:p>
            <a:r>
              <a:rPr lang="fr-FR" dirty="0"/>
              <a:t>Thème 3 : </a:t>
            </a:r>
            <a:r>
              <a:rPr lang="fr-FR" b="1" dirty="0"/>
              <a:t>Étudier les divisions politiques du monde : les frontières </a:t>
            </a:r>
          </a:p>
          <a:p>
            <a:r>
              <a:rPr lang="fr-FR" dirty="0"/>
              <a:t>Thème 4 : </a:t>
            </a:r>
            <a:r>
              <a:rPr lang="fr-FR" b="1" dirty="0"/>
              <a:t>S’informer : un regard critique sur les sources et modes de communication </a:t>
            </a:r>
          </a:p>
          <a:p>
            <a:r>
              <a:rPr lang="fr-FR" dirty="0"/>
              <a:t>Thème 5 : </a:t>
            </a:r>
            <a:r>
              <a:rPr lang="fr-FR" b="1" dirty="0"/>
              <a:t>Analyser les relations entre États et religions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056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A66623C-60B6-44FB-8072-6DE33556AF9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b="1" dirty="0"/>
              <a:t>En classe de </a:t>
            </a:r>
            <a:r>
              <a:rPr lang="fr-FR" b="1" dirty="0" smtClean="0"/>
              <a:t>Terminale : 6 </a:t>
            </a:r>
            <a:r>
              <a:rPr lang="fr-FR" b="1" dirty="0"/>
              <a:t>thèmes abordés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FA159AE-ABEA-4CC7-A404-83F27D603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Seulement </a:t>
            </a:r>
            <a:r>
              <a:rPr lang="fr-FR" dirty="0" smtClean="0">
                <a:solidFill>
                  <a:srgbClr val="FF0000"/>
                </a:solidFill>
              </a:rPr>
              <a:t>4 thèmes </a:t>
            </a:r>
            <a:r>
              <a:rPr lang="fr-FR" dirty="0" smtClean="0"/>
              <a:t>à l’épreuve écrite du mois de JUIN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056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2D70901-A849-41B2-A26C-BED13E626C3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dirty="0"/>
              <a:t>    Horaires et Evaluation pour le baccalauréat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6023307-3652-47BD-87BD-5371E659D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b="1" dirty="0"/>
              <a:t>CLASSE DE PREMIERE : </a:t>
            </a:r>
            <a:r>
              <a:rPr lang="fr-FR" dirty="0"/>
              <a:t>4 heures </a:t>
            </a:r>
            <a:r>
              <a:rPr lang="fr-FR" dirty="0" smtClean="0"/>
              <a:t>hebdomadaires</a:t>
            </a:r>
          </a:p>
          <a:p>
            <a:pPr>
              <a:buNone/>
            </a:pPr>
            <a:endParaRPr lang="fr-FR" dirty="0"/>
          </a:p>
          <a:p>
            <a:r>
              <a:rPr lang="fr-FR" b="1" dirty="0"/>
              <a:t>CLASSE DE TERMINALE </a:t>
            </a:r>
            <a:r>
              <a:rPr lang="fr-FR" dirty="0"/>
              <a:t>: 6 heures hebdomadaires</a:t>
            </a:r>
          </a:p>
          <a:p>
            <a:endParaRPr lang="fr-FR" dirty="0"/>
          </a:p>
          <a:p>
            <a:r>
              <a:rPr lang="fr-FR" dirty="0"/>
              <a:t>EVALUATION POUR LE BACCALAUREAT  : 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b="1" dirty="0"/>
              <a:t>Si l’enseignement n’est pas conservé en Terminale, </a:t>
            </a:r>
            <a:r>
              <a:rPr lang="fr-FR" dirty="0" smtClean="0"/>
              <a:t>c’est la moyenne du contrôle continu qui est prise en compte.</a:t>
            </a:r>
            <a:endParaRPr lang="fr-FR" dirty="0"/>
          </a:p>
          <a:p>
            <a:pPr marL="457200" lvl="1" indent="0">
              <a:buNone/>
            </a:pPr>
            <a:r>
              <a:rPr lang="fr-FR" b="1" dirty="0"/>
              <a:t>Si l’enseignement est conservé en Terminale : </a:t>
            </a:r>
            <a:r>
              <a:rPr lang="fr-FR" dirty="0"/>
              <a:t>l’évaluation finale pour le baccalauréat est </a:t>
            </a:r>
            <a:r>
              <a:rPr lang="fr-FR" dirty="0" smtClean="0"/>
              <a:t>de 4heures :une composition et une étude de document.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84591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21115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1BF466B3-B690-4960-B943-C1EF93329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579" y="1"/>
            <a:ext cx="3733482" cy="14144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2060"/>
                </a:solidFill>
              </a:rPr>
              <a:t>Une spécialité pluridisciplinaire</a:t>
            </a:r>
          </a:p>
        </p:txBody>
      </p:sp>
      <p:sp>
        <p:nvSpPr>
          <p:cNvPr id="75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3750329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RÃ©sultat de recherche d'images pour &quot;COMPRENDRE LE MONDE&quot;">
            <a:extLst>
              <a:ext uri="{FF2B5EF4-FFF2-40B4-BE49-F238E27FC236}">
                <a16:creationId xmlns:a16="http://schemas.microsoft.com/office/drawing/2014/main" xmlns="" id="{EDE20801-0FFC-4AEB-966E-93E1D7A6C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6422" b="1"/>
          <a:stretch/>
        </p:blipFill>
        <p:spPr bwMode="auto">
          <a:xfrm>
            <a:off x="15" y="907231"/>
            <a:ext cx="3628516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3B73AC9-51A6-40E0-837D-6614F444A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6194" y="1414463"/>
            <a:ext cx="5307806" cy="5229225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000000"/>
                </a:solidFill>
              </a:rPr>
              <a:t>L’histoire</a:t>
            </a:r>
            <a:endParaRPr lang="fr-FR" dirty="0" smtClean="0">
              <a:solidFill>
                <a:srgbClr val="000000"/>
              </a:solidFill>
            </a:endParaRPr>
          </a:p>
          <a:p>
            <a:pPr>
              <a:buNone/>
            </a:pPr>
            <a:endParaRPr lang="fr-FR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>
                <a:solidFill>
                  <a:srgbClr val="000000"/>
                </a:solidFill>
              </a:rPr>
              <a:t>La </a:t>
            </a:r>
            <a:r>
              <a:rPr lang="fr-FR" b="1" dirty="0" smtClean="0">
                <a:solidFill>
                  <a:srgbClr val="000000"/>
                </a:solidFill>
              </a:rPr>
              <a:t>géographie</a:t>
            </a:r>
            <a:endParaRPr lang="fr-FR" dirty="0">
              <a:solidFill>
                <a:srgbClr val="000000"/>
              </a:solidFill>
            </a:endParaRPr>
          </a:p>
          <a:p>
            <a:pPr>
              <a:buNone/>
            </a:pPr>
            <a:endParaRPr lang="fr-FR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>
                <a:solidFill>
                  <a:srgbClr val="000000"/>
                </a:solidFill>
              </a:rPr>
              <a:t>La science </a:t>
            </a:r>
            <a:r>
              <a:rPr lang="fr-FR" b="1" dirty="0" smtClean="0">
                <a:solidFill>
                  <a:srgbClr val="000000"/>
                </a:solidFill>
              </a:rPr>
              <a:t>politique</a:t>
            </a:r>
            <a:endParaRPr lang="fr-FR" dirty="0">
              <a:solidFill>
                <a:srgbClr val="000000"/>
              </a:solidFill>
            </a:endParaRPr>
          </a:p>
          <a:p>
            <a:pPr>
              <a:buNone/>
            </a:pPr>
            <a:endParaRPr lang="fr-FR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>
                <a:solidFill>
                  <a:srgbClr val="000000"/>
                </a:solidFill>
              </a:rPr>
              <a:t>La </a:t>
            </a:r>
            <a:r>
              <a:rPr lang="fr-FR" b="1" dirty="0" smtClean="0">
                <a:solidFill>
                  <a:srgbClr val="000000"/>
                </a:solidFill>
              </a:rPr>
              <a:t>géopolitique</a:t>
            </a:r>
            <a:endParaRPr lang="fr-FR" dirty="0">
              <a:solidFill>
                <a:srgbClr val="000000"/>
              </a:solidFill>
            </a:endParaRPr>
          </a:p>
          <a:p>
            <a:endParaRPr lang="fr-FR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22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EB293D3-7BC3-4757-8FD4-F469B103E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53" y="606565"/>
            <a:ext cx="7838694" cy="124255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fr-FR" sz="3600" b="1" dirty="0" smtClean="0"/>
              <a:t>Un exemple</a:t>
            </a:r>
            <a:br>
              <a:rPr lang="fr-FR" sz="3600" b="1" dirty="0" smtClean="0"/>
            </a:br>
            <a:r>
              <a:rPr lang="fr-FR" sz="3600" b="1" dirty="0" smtClean="0"/>
              <a:t> </a:t>
            </a:r>
            <a:r>
              <a:rPr lang="fr-FR" sz="3600" b="1" dirty="0"/>
              <a:t>SUJET D’ETUDE:  L’ELECTION DE DONALD TRUMP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711A0E-A428-4ED1-96CB-33D69FD842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0656" y="2043803"/>
            <a:ext cx="7642689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8D339489-3131-49DE-A836-2F87EED659E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25700"/>
            <a:ext cx="4188619" cy="41986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7AC1CCD1-EDD8-47C7-B5D1-8241CA238AE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1723" y="2425700"/>
            <a:ext cx="4816078" cy="436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2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L’histoire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AFF8E39-D18D-47A8-9FE6-004CCFD9F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C5CB20AA-BFF5-4338-9577-B9EA277DC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" y="0"/>
            <a:ext cx="5326648" cy="46431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77B1D3EC-A12D-41D3-A72C-29E98DDFF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01" y="4267201"/>
            <a:ext cx="2877497" cy="20015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1CC44CE7-AEB2-45B9-9F4A-266A7350C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147" y="80645"/>
            <a:ext cx="2339073" cy="37328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5B0A6B8F-20DD-4FD4-A0AE-90BB90871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7607" y="4368720"/>
            <a:ext cx="3694617" cy="24792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C02E2A1B-D31C-4A5E-B346-0A694A41D5DA}"/>
              </a:ext>
            </a:extLst>
          </p:cNvPr>
          <p:cNvSpPr txBox="1"/>
          <p:nvPr/>
        </p:nvSpPr>
        <p:spPr>
          <a:xfrm>
            <a:off x="60960" y="6400800"/>
            <a:ext cx="2943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drapeau des Etats-Unis en 1777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451398F-3551-48FE-BEB0-CEFCB9F32FE9}"/>
              </a:ext>
            </a:extLst>
          </p:cNvPr>
          <p:cNvSpPr txBox="1"/>
          <p:nvPr/>
        </p:nvSpPr>
        <p:spPr>
          <a:xfrm>
            <a:off x="6150769" y="3743325"/>
            <a:ext cx="2700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Portrait de George Washington; 1797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08043A7A-4B23-4BAA-96BB-6964B394344A}"/>
              </a:ext>
            </a:extLst>
          </p:cNvPr>
          <p:cNvSpPr txBox="1"/>
          <p:nvPr/>
        </p:nvSpPr>
        <p:spPr>
          <a:xfrm>
            <a:off x="3200400" y="6076951"/>
            <a:ext cx="2243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constitution des Etats Unis, </a:t>
            </a:r>
          </a:p>
          <a:p>
            <a:r>
              <a:rPr lang="fr-FR" dirty="0"/>
              <a:t>17 septembre 1787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CFBF1B01-60AC-4E27-A088-D19CD1EC9EF9}"/>
              </a:ext>
            </a:extLst>
          </p:cNvPr>
          <p:cNvSpPr txBox="1"/>
          <p:nvPr/>
        </p:nvSpPr>
        <p:spPr>
          <a:xfrm>
            <a:off x="126901" y="80645"/>
            <a:ext cx="5260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Washington at the </a:t>
            </a:r>
            <a:r>
              <a:rPr lang="fr-FR" dirty="0" err="1">
                <a:solidFill>
                  <a:schemeClr val="bg1"/>
                </a:solidFill>
              </a:rPr>
              <a:t>Constituional</a:t>
            </a:r>
            <a:r>
              <a:rPr lang="fr-FR" dirty="0">
                <a:solidFill>
                  <a:schemeClr val="bg1"/>
                </a:solidFill>
              </a:rPr>
              <a:t> Convention of 1787</a:t>
            </a:r>
          </a:p>
        </p:txBody>
      </p:sp>
    </p:spTree>
    <p:extLst>
      <p:ext uri="{BB962C8B-B14F-4D97-AF65-F5344CB8AC3E}">
        <p14:creationId xmlns:p14="http://schemas.microsoft.com/office/powerpoint/2010/main" xmlns="" val="409909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413</Words>
  <Application>Microsoft Office PowerPoint</Application>
  <PresentationFormat>Affichage à l'écran (4:3)</PresentationFormat>
  <Paragraphs>65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HISTOIRE –GEOGRAPHIE, GEOPOLITIQUE, SCIENCES POLITIQUES, </vt:lpstr>
      <vt:lpstr>Les objectifs </vt:lpstr>
      <vt:lpstr>En classe de Première : 5 thèmes abordés</vt:lpstr>
      <vt:lpstr>En classe de Terminale : 6 thèmes abordés</vt:lpstr>
      <vt:lpstr>    Horaires et Evaluation pour le baccalauréat</vt:lpstr>
      <vt:lpstr>Une spécialité pluridisciplinaire</vt:lpstr>
      <vt:lpstr>Un exemple  SUJET D’ETUDE:  L’ELECTION DE DONALD TRUMP</vt:lpstr>
      <vt:lpstr>L’histoire</vt:lpstr>
      <vt:lpstr>Diapositive 9</vt:lpstr>
      <vt:lpstr>La géographie</vt:lpstr>
      <vt:lpstr>Le vote américain par Etat Source : Dossier en ligne proposé par le magazine L’Histoire: https://www.lhistoire.fr/rubrique/% </vt:lpstr>
      <vt:lpstr>La science politique</vt:lpstr>
      <vt:lpstr>L’électorat des deux candidats à la présidentielle américaine en 2016</vt:lpstr>
      <vt:lpstr>La géopolitique</vt:lpstr>
      <vt:lpstr>Diapositive 15</vt:lpstr>
      <vt:lpstr>Comment travaille-t-on?</vt:lpstr>
      <vt:lpstr>Qu’apporte cet enseignement ? </vt:lpstr>
      <vt:lpstr>Diapositive 18</vt:lpstr>
      <vt:lpstr>Une spécialité qui prépare à la réussite dans un grand nombre de cursus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HISTOIRE –GEOGRAPHIE, GEOPOLITIQUE, SCIENCES POLITIQUES, </dc:title>
  <dc:creator>inesc.achour@yahoo.fr</dc:creator>
  <cp:lastModifiedBy>inesc.achour@yahoo.fr</cp:lastModifiedBy>
  <cp:revision>7</cp:revision>
  <dcterms:created xsi:type="dcterms:W3CDTF">2021-02-10T09:17:45Z</dcterms:created>
  <dcterms:modified xsi:type="dcterms:W3CDTF">2026-02-11T17:27:53Z</dcterms:modified>
</cp:coreProperties>
</file>