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4"/>
  </p:sldMasterIdLst>
  <p:notesMasterIdLst>
    <p:notesMasterId r:id="rId12"/>
  </p:notesMasterIdLst>
  <p:sldIdLst>
    <p:sldId id="395" r:id="rId5"/>
    <p:sldId id="397" r:id="rId6"/>
    <p:sldId id="279" r:id="rId7"/>
    <p:sldId id="396" r:id="rId8"/>
    <p:sldId id="276" r:id="rId9"/>
    <p:sldId id="398" r:id="rId10"/>
    <p:sldId id="280"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hieu.monin" initials="m" lastIdx="1" clrIdx="0">
    <p:extLst>
      <p:ext uri="{19B8F6BF-5375-455C-9EA6-DF929625EA0E}">
        <p15:presenceInfo xmlns:p15="http://schemas.microsoft.com/office/powerpoint/2012/main" userId="S::mathieu.monin@monlycee.net::09a9ee16-c5cf-4084-99e3-e82647846a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3989E"/>
    <a:srgbClr val="FF9900"/>
    <a:srgbClr val="FFC000"/>
    <a:srgbClr val="A9C4C2"/>
    <a:srgbClr val="FF6699"/>
    <a:srgbClr val="FF9966"/>
    <a:srgbClr val="FF66C4"/>
    <a:srgbClr val="FFCC99"/>
    <a:srgbClr val="00B050"/>
    <a:srgbClr val="C092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13" autoAdjust="0"/>
    <p:restoredTop sz="62618" autoAdjust="0"/>
  </p:normalViewPr>
  <p:slideViewPr>
    <p:cSldViewPr snapToGrid="0">
      <p:cViewPr varScale="1">
        <p:scale>
          <a:sx n="51" d="100"/>
          <a:sy n="51" d="100"/>
        </p:scale>
        <p:origin x="1723" y="53"/>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A71521-E3A4-4B01-BC6D-C1154D28A0C9}" type="datetimeFigureOut">
              <a:rPr lang="fr-FR" smtClean="0"/>
              <a:t>25/01/2026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CBBD13-C80F-49DF-A72D-AD38896EA0A8}" type="slidenum">
              <a:rPr lang="fr-FR" smtClean="0"/>
              <a:t>‹N°›</a:t>
            </a:fld>
            <a:endParaRPr lang="fr-FR"/>
          </a:p>
        </p:txBody>
      </p:sp>
    </p:spTree>
    <p:extLst>
      <p:ext uri="{BB962C8B-B14F-4D97-AF65-F5344CB8AC3E}">
        <p14:creationId xmlns:p14="http://schemas.microsoft.com/office/powerpoint/2010/main" val="2520396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Nous avons la chance d'être l'un des trois établissements du Val-de-Marne à accueillir l'enseignement de spécialité EPPCS éducation physique pratiques et culture sportives</a:t>
            </a:r>
          </a:p>
        </p:txBody>
      </p:sp>
      <p:sp>
        <p:nvSpPr>
          <p:cNvPr id="4" name="Espace réservé du numéro de diapositive 3"/>
          <p:cNvSpPr>
            <a:spLocks noGrp="1"/>
          </p:cNvSpPr>
          <p:nvPr>
            <p:ph type="sldNum" sz="quarter" idx="5"/>
          </p:nvPr>
        </p:nvSpPr>
        <p:spPr/>
        <p:txBody>
          <a:bodyPr/>
          <a:lstStyle/>
          <a:p>
            <a:fld id="{8CCBBD13-C80F-49DF-A72D-AD38896EA0A8}" type="slidenum">
              <a:rPr lang="fr-FR" smtClean="0"/>
              <a:t>1</a:t>
            </a:fld>
            <a:endParaRPr lang="fr-FR"/>
          </a:p>
        </p:txBody>
      </p:sp>
    </p:spTree>
    <p:extLst>
      <p:ext uri="{BB962C8B-B14F-4D97-AF65-F5344CB8AC3E}">
        <p14:creationId xmlns:p14="http://schemas.microsoft.com/office/powerpoint/2010/main" val="1559226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L’enseignement de spécialité éducation physique pratique et culture sportives intègre de la pratique certes mais aussi de la théorie.</a:t>
            </a:r>
          </a:p>
        </p:txBody>
      </p:sp>
      <p:sp>
        <p:nvSpPr>
          <p:cNvPr id="4" name="Espace réservé du numéro de diapositive 3"/>
          <p:cNvSpPr>
            <a:spLocks noGrp="1"/>
          </p:cNvSpPr>
          <p:nvPr>
            <p:ph type="sldNum" sz="quarter" idx="5"/>
          </p:nvPr>
        </p:nvSpPr>
        <p:spPr/>
        <p:txBody>
          <a:bodyPr/>
          <a:lstStyle/>
          <a:p>
            <a:fld id="{8CCBBD13-C80F-49DF-A72D-AD38896EA0A8}" type="slidenum">
              <a:rPr lang="fr-FR" smtClean="0"/>
              <a:t>2</a:t>
            </a:fld>
            <a:endParaRPr lang="fr-FR"/>
          </a:p>
        </p:txBody>
      </p:sp>
    </p:spTree>
    <p:extLst>
      <p:ext uri="{BB962C8B-B14F-4D97-AF65-F5344CB8AC3E}">
        <p14:creationId xmlns:p14="http://schemas.microsoft.com/office/powerpoint/2010/main" val="539799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200" dirty="0">
                <a:solidFill>
                  <a:srgbClr val="002060"/>
                </a:solidFill>
              </a:rPr>
              <a:t>POUR TOUS.TES LES LYCÉEN.E.S AYANT UNE APPÉTENCE POUR LES ACTIVITÉS PHYSIQUES, SPORTIVES ET ARTISTIQUES DANS LEURS DIMENSIONS PRATIQUES, SOCIALES ET CULTURELLES (et notamment aux élèves </a:t>
            </a:r>
            <a:r>
              <a:rPr lang="fr-FR" dirty="0"/>
              <a:t>qui auraient pour projet de s'orienter vers la filière STAPS).</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dirty="0"/>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200" dirty="0">
                <a:solidFill>
                  <a:srgbClr val="002060"/>
                </a:solidFill>
              </a:rPr>
              <a:t>UN ENSEIGNEMENT </a:t>
            </a:r>
            <a:r>
              <a:rPr lang="fr-FR" sz="1200" b="1" dirty="0">
                <a:solidFill>
                  <a:srgbClr val="002060"/>
                </a:solidFill>
              </a:rPr>
              <a:t>PRATIQUE ET THÉORIQUE </a:t>
            </a:r>
            <a:r>
              <a:rPr lang="fr-FR" sz="1200" b="0" dirty="0">
                <a:solidFill>
                  <a:srgbClr val="002060"/>
                </a:solidFill>
                <a:sym typeface="Wingdings" panose="05000000000000000000" pitchFamily="2" charset="2"/>
              </a:rPr>
              <a:t> des contenus théoriques exigeants qui constitue une part importante  de l’enseignement de spécialité EPPCS.</a:t>
            </a:r>
            <a:endParaRPr lang="fr-FR" dirty="0"/>
          </a:p>
          <a:p>
            <a:pPr marL="0" indent="0" algn="just">
              <a:buFont typeface="Wingdings" panose="05000000000000000000" pitchFamily="2" charset="2"/>
              <a:buNone/>
            </a:pPr>
            <a:endParaRPr lang="fr-FR" sz="1200" dirty="0">
              <a:solidFill>
                <a:srgbClr val="002060"/>
              </a:solidFill>
            </a:endParaRPr>
          </a:p>
          <a:p>
            <a:pPr marL="0" indent="0" algn="just">
              <a:buFont typeface="Wingdings" panose="05000000000000000000" pitchFamily="2" charset="2"/>
              <a:buNone/>
            </a:pPr>
            <a:r>
              <a:rPr lang="fr-FR" sz="1200" dirty="0">
                <a:solidFill>
                  <a:srgbClr val="002060"/>
                </a:solidFill>
              </a:rPr>
              <a:t>LA POURSUITE D’ÉTUDE PRINCIPALE EST LA </a:t>
            </a:r>
            <a:r>
              <a:rPr lang="fr-FR" sz="1200" b="1" dirty="0">
                <a:solidFill>
                  <a:srgbClr val="C00000"/>
                </a:solidFill>
              </a:rPr>
              <a:t>LICENCE STAPS </a:t>
            </a:r>
            <a:r>
              <a:rPr lang="fr-FR" sz="1200" dirty="0">
                <a:solidFill>
                  <a:srgbClr val="002060"/>
                </a:solidFill>
              </a:rPr>
              <a:t>(Sciences et Techniques des Activités Physiques et Sportives) QUI MÈNE A TOUS LES </a:t>
            </a:r>
            <a:r>
              <a:rPr lang="fr-FR" sz="1200" b="1" dirty="0">
                <a:solidFill>
                  <a:srgbClr val="002060"/>
                </a:solidFill>
              </a:rPr>
              <a:t>MÉTIERS DU SPORT</a:t>
            </a:r>
            <a:r>
              <a:rPr lang="fr-FR" sz="1200" dirty="0">
                <a:solidFill>
                  <a:srgbClr val="002060"/>
                </a:solidFill>
              </a:rPr>
              <a:t> MAIS AUSSI AUX </a:t>
            </a:r>
            <a:r>
              <a:rPr lang="fr-FR" sz="1200" b="1" dirty="0">
                <a:solidFill>
                  <a:srgbClr val="002060"/>
                </a:solidFill>
              </a:rPr>
              <a:t>MÉTIERS DE L'ENSEIGNEMENT ET DE L’ÉDUCATION</a:t>
            </a:r>
            <a:r>
              <a:rPr lang="fr-FR" sz="1200" dirty="0">
                <a:solidFill>
                  <a:srgbClr val="002060"/>
                </a:solidFill>
              </a:rPr>
              <a:t> (professeur des écoles, d’EPS,...), AUX </a:t>
            </a:r>
            <a:r>
              <a:rPr lang="fr-FR" sz="1200" b="1" dirty="0">
                <a:solidFill>
                  <a:srgbClr val="002060"/>
                </a:solidFill>
              </a:rPr>
              <a:t>MÉTIERS DE LA RECHERCHE DANS LES DOMAINES DE L’ACTIVITÉ PHYSIQUE </a:t>
            </a:r>
            <a:r>
              <a:rPr lang="fr-FR" sz="1200" dirty="0">
                <a:solidFill>
                  <a:srgbClr val="002060"/>
                </a:solidFill>
              </a:rPr>
              <a:t>(enseignant-chercheur, ...), DE </a:t>
            </a:r>
            <a:r>
              <a:rPr lang="fr-FR" sz="1200" b="1" dirty="0">
                <a:solidFill>
                  <a:srgbClr val="002060"/>
                </a:solidFill>
              </a:rPr>
              <a:t>L'ENTRAINEMENT SPORTIF </a:t>
            </a:r>
            <a:r>
              <a:rPr lang="fr-FR" sz="1200" dirty="0">
                <a:solidFill>
                  <a:srgbClr val="002060"/>
                </a:solidFill>
              </a:rPr>
              <a:t>(entraineur, coach sportif, préparateur physique, ...), DE </a:t>
            </a:r>
            <a:r>
              <a:rPr lang="fr-FR" sz="1200" b="1" dirty="0">
                <a:solidFill>
                  <a:srgbClr val="002060"/>
                </a:solidFill>
              </a:rPr>
              <a:t>LA SANTÉ </a:t>
            </a:r>
            <a:r>
              <a:rPr lang="fr-FR" sz="1200" dirty="0">
                <a:solidFill>
                  <a:srgbClr val="002060"/>
                </a:solidFill>
              </a:rPr>
              <a:t>(kinésithérapeute, enseignant en activité physique adaptée)</a:t>
            </a:r>
            <a:endParaRPr lang="fr-FR" dirty="0"/>
          </a:p>
          <a:p>
            <a:endParaRPr lang="fr-FR" dirty="0"/>
          </a:p>
          <a:p>
            <a:r>
              <a:rPr lang="fr-FR" dirty="0"/>
              <a:t>L’orientation vers la filière STAPS elle ne conduit pas qu'aux métiers de professeur d’EPS, elle mène à une diversité de métier, c'est d'ailleurs l'un des thèmes à l'étude en première. </a:t>
            </a:r>
          </a:p>
          <a:p>
            <a:endParaRPr lang="fr-FR" dirty="0"/>
          </a:p>
          <a:p>
            <a:r>
              <a:rPr lang="fr-FR" dirty="0"/>
              <a:t>Les métiers de l’enseignement et de l’encadrement mais pas que.</a:t>
            </a:r>
          </a:p>
          <a:p>
            <a:endParaRPr lang="fr-FR" dirty="0"/>
          </a:p>
          <a:p>
            <a:r>
              <a:rPr lang="fr-FR" dirty="0"/>
              <a:t>La filière STAPS mène également mène également à de nombreux métiers de la santé tel que le métier de kinésithérapeute ou celui d'enseignant en activité physique adaptée. Ce sont des professionnels de la santé qui vont intervenir notamment auprès des publics en situation de handicap, auprès des personnes âgées, auprès des personnes en réadaptation ou en rééducation, ou atteints d’ALD.</a:t>
            </a:r>
          </a:p>
          <a:p>
            <a:endParaRPr lang="fr-FR" dirty="0"/>
          </a:p>
          <a:p>
            <a:br>
              <a:rPr lang="fr-FR" dirty="0"/>
            </a:br>
            <a:endParaRPr lang="fr-FR" dirty="0"/>
          </a:p>
          <a:p>
            <a:br>
              <a:rPr lang="fr-FR" dirty="0"/>
            </a:br>
            <a:endParaRPr lang="fr-FR" dirty="0"/>
          </a:p>
          <a:p>
            <a:endParaRPr lang="fr-FR" dirty="0"/>
          </a:p>
        </p:txBody>
      </p:sp>
      <p:sp>
        <p:nvSpPr>
          <p:cNvPr id="4" name="Espace réservé du numéro de diapositive 3"/>
          <p:cNvSpPr>
            <a:spLocks noGrp="1"/>
          </p:cNvSpPr>
          <p:nvPr>
            <p:ph type="sldNum" sz="quarter" idx="5"/>
          </p:nvPr>
        </p:nvSpPr>
        <p:spPr/>
        <p:txBody>
          <a:bodyPr/>
          <a:lstStyle/>
          <a:p>
            <a:fld id="{8CCBBD13-C80F-49DF-A72D-AD38896EA0A8}" type="slidenum">
              <a:rPr lang="fr-FR" smtClean="0"/>
              <a:t>3</a:t>
            </a:fld>
            <a:endParaRPr lang="fr-FR"/>
          </a:p>
        </p:txBody>
      </p:sp>
    </p:spTree>
    <p:extLst>
      <p:ext uri="{BB962C8B-B14F-4D97-AF65-F5344CB8AC3E}">
        <p14:creationId xmlns:p14="http://schemas.microsoft.com/office/powerpoint/2010/main" val="3366835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200" dirty="0">
                <a:solidFill>
                  <a:srgbClr val="002060"/>
                </a:solidFill>
              </a:rPr>
              <a:t>POUR TOUS.TES LES LYCÉEN.E.S AYANT UNE APPÉTENCE POUR LES ACTIVITÉS PHYSIQUES, SPORTIVES ET ARTISTIQUES DANS LEURS DIMENSIONS PRATIQUES, SOCIALES ET CULTURELLES (et notamment aux élèves </a:t>
            </a:r>
            <a:r>
              <a:rPr lang="fr-FR" dirty="0"/>
              <a:t>qui auraient pour projet de s'orienter vers la filière STAPS).</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dirty="0"/>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200" dirty="0">
                <a:solidFill>
                  <a:srgbClr val="002060"/>
                </a:solidFill>
              </a:rPr>
              <a:t>UN ENSEIGNEMENT </a:t>
            </a:r>
            <a:r>
              <a:rPr lang="fr-FR" sz="1200" b="1" dirty="0">
                <a:solidFill>
                  <a:srgbClr val="002060"/>
                </a:solidFill>
              </a:rPr>
              <a:t>PRATIQUE ET THÉORIQUE </a:t>
            </a:r>
            <a:r>
              <a:rPr lang="fr-FR" sz="1200" b="0" dirty="0">
                <a:solidFill>
                  <a:srgbClr val="002060"/>
                </a:solidFill>
                <a:sym typeface="Wingdings" panose="05000000000000000000" pitchFamily="2" charset="2"/>
              </a:rPr>
              <a:t> des contenus théoriques exigeants qui constitue une part importante  de l’enseignement de spécialité EPPCS.</a:t>
            </a:r>
            <a:endParaRPr lang="fr-FR" dirty="0"/>
          </a:p>
          <a:p>
            <a:pPr marL="0" indent="0" algn="just">
              <a:buFont typeface="Wingdings" panose="05000000000000000000" pitchFamily="2" charset="2"/>
              <a:buNone/>
            </a:pPr>
            <a:endParaRPr lang="fr-FR" sz="1200" dirty="0">
              <a:solidFill>
                <a:srgbClr val="002060"/>
              </a:solidFill>
            </a:endParaRPr>
          </a:p>
          <a:p>
            <a:pPr marL="0" indent="0" algn="just">
              <a:buFont typeface="Wingdings" panose="05000000000000000000" pitchFamily="2" charset="2"/>
              <a:buNone/>
            </a:pPr>
            <a:r>
              <a:rPr lang="fr-FR" sz="1200" dirty="0">
                <a:solidFill>
                  <a:srgbClr val="002060"/>
                </a:solidFill>
              </a:rPr>
              <a:t>LA POURSUITE D’ÉTUDE PRINCIPALE EST LA </a:t>
            </a:r>
            <a:r>
              <a:rPr lang="fr-FR" sz="1200" b="1" dirty="0">
                <a:solidFill>
                  <a:srgbClr val="C00000"/>
                </a:solidFill>
              </a:rPr>
              <a:t>LICENCE STAPS </a:t>
            </a:r>
            <a:r>
              <a:rPr lang="fr-FR" sz="1200" dirty="0">
                <a:solidFill>
                  <a:srgbClr val="002060"/>
                </a:solidFill>
              </a:rPr>
              <a:t>(Sciences et Techniques des Activités Physiques et Sportives) QUI MÈNE A TOUS LES </a:t>
            </a:r>
            <a:r>
              <a:rPr lang="fr-FR" sz="1200" b="1" dirty="0">
                <a:solidFill>
                  <a:srgbClr val="002060"/>
                </a:solidFill>
              </a:rPr>
              <a:t>MÉTIERS DU SPORT</a:t>
            </a:r>
            <a:r>
              <a:rPr lang="fr-FR" sz="1200" dirty="0">
                <a:solidFill>
                  <a:srgbClr val="002060"/>
                </a:solidFill>
              </a:rPr>
              <a:t> MAIS AUSSI AUX </a:t>
            </a:r>
            <a:r>
              <a:rPr lang="fr-FR" sz="1200" b="1" dirty="0">
                <a:solidFill>
                  <a:srgbClr val="002060"/>
                </a:solidFill>
              </a:rPr>
              <a:t>MÉTIERS DE L'ENSEIGNEMENT ET DE L’ÉDUCATION</a:t>
            </a:r>
            <a:r>
              <a:rPr lang="fr-FR" sz="1200" dirty="0">
                <a:solidFill>
                  <a:srgbClr val="002060"/>
                </a:solidFill>
              </a:rPr>
              <a:t> (professeur des écoles, d’EPS,...), AUX </a:t>
            </a:r>
            <a:r>
              <a:rPr lang="fr-FR" sz="1200" b="1" dirty="0">
                <a:solidFill>
                  <a:srgbClr val="002060"/>
                </a:solidFill>
              </a:rPr>
              <a:t>MÉTIERS DE LA RECHERCHE DANS LES DOMAINES DE L’ACTIVITÉ PHYSIQUE </a:t>
            </a:r>
            <a:r>
              <a:rPr lang="fr-FR" sz="1200" dirty="0">
                <a:solidFill>
                  <a:srgbClr val="002060"/>
                </a:solidFill>
              </a:rPr>
              <a:t>(enseignant-chercheur, ...), DE </a:t>
            </a:r>
            <a:r>
              <a:rPr lang="fr-FR" sz="1200" b="1" dirty="0">
                <a:solidFill>
                  <a:srgbClr val="002060"/>
                </a:solidFill>
              </a:rPr>
              <a:t>L'ENTRAINEMENT SPORTIF </a:t>
            </a:r>
            <a:r>
              <a:rPr lang="fr-FR" sz="1200" dirty="0">
                <a:solidFill>
                  <a:srgbClr val="002060"/>
                </a:solidFill>
              </a:rPr>
              <a:t>(entraineur, coach sportif, préparateur physique, ...), DE </a:t>
            </a:r>
            <a:r>
              <a:rPr lang="fr-FR" sz="1200" b="1" dirty="0">
                <a:solidFill>
                  <a:srgbClr val="002060"/>
                </a:solidFill>
              </a:rPr>
              <a:t>LA SANTÉ </a:t>
            </a:r>
            <a:r>
              <a:rPr lang="fr-FR" sz="1200" dirty="0">
                <a:solidFill>
                  <a:srgbClr val="002060"/>
                </a:solidFill>
              </a:rPr>
              <a:t>(kinésithérapeute, enseignant en activité physique adaptée)</a:t>
            </a:r>
            <a:endParaRPr lang="fr-FR" dirty="0"/>
          </a:p>
          <a:p>
            <a:endParaRPr lang="fr-FR" dirty="0"/>
          </a:p>
          <a:p>
            <a:r>
              <a:rPr lang="fr-FR" dirty="0"/>
              <a:t>L’orientation vers la filière STAPS elle ne conduit pas qu'aux métiers de professeur d’EPS, elle mène à une diversité de métier, c'est d'ailleurs l'un des thèmes à l'étude en première. </a:t>
            </a:r>
          </a:p>
          <a:p>
            <a:endParaRPr lang="fr-FR" dirty="0"/>
          </a:p>
          <a:p>
            <a:r>
              <a:rPr lang="fr-FR" dirty="0"/>
              <a:t>Les métiers de l’enseignement et de l’encadrement mais pas que.</a:t>
            </a:r>
          </a:p>
          <a:p>
            <a:endParaRPr lang="fr-FR" dirty="0"/>
          </a:p>
          <a:p>
            <a:r>
              <a:rPr lang="fr-FR" dirty="0"/>
              <a:t>La filière STAPS mène également mène également à de nombreux métiers de la santé tel que le métier de kinésithérapeute ou celui d'enseignant en activité physique adaptée. Ce sont des professionnels de la santé qui vont intervenir notamment auprès des publics en situation de handicap, auprès des personnes âgées, auprès des personnes en réadaptation ou en rééducation, ou atteints d’ALD.</a:t>
            </a:r>
          </a:p>
          <a:p>
            <a:endParaRPr lang="fr-FR" dirty="0"/>
          </a:p>
          <a:p>
            <a:br>
              <a:rPr lang="fr-FR" dirty="0"/>
            </a:br>
            <a:endParaRPr lang="fr-FR" dirty="0"/>
          </a:p>
          <a:p>
            <a:br>
              <a:rPr lang="fr-FR" dirty="0"/>
            </a:br>
            <a:endParaRPr lang="fr-FR" dirty="0"/>
          </a:p>
          <a:p>
            <a:endParaRPr lang="fr-FR" dirty="0"/>
          </a:p>
        </p:txBody>
      </p:sp>
      <p:sp>
        <p:nvSpPr>
          <p:cNvPr id="4" name="Espace réservé du numéro de diapositive 3"/>
          <p:cNvSpPr>
            <a:spLocks noGrp="1"/>
          </p:cNvSpPr>
          <p:nvPr>
            <p:ph type="sldNum" sz="quarter" idx="5"/>
          </p:nvPr>
        </p:nvSpPr>
        <p:spPr/>
        <p:txBody>
          <a:bodyPr/>
          <a:lstStyle/>
          <a:p>
            <a:fld id="{8CCBBD13-C80F-49DF-A72D-AD38896EA0A8}" type="slidenum">
              <a:rPr lang="fr-FR" smtClean="0"/>
              <a:t>4</a:t>
            </a:fld>
            <a:endParaRPr lang="fr-FR"/>
          </a:p>
        </p:txBody>
      </p:sp>
    </p:spTree>
    <p:extLst>
      <p:ext uri="{BB962C8B-B14F-4D97-AF65-F5344CB8AC3E}">
        <p14:creationId xmlns:p14="http://schemas.microsoft.com/office/powerpoint/2010/main" val="810283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L’enseignement de spécialité éducation physique pratique et culture sportives intègre de la pratique certes mais aussi de la théorie.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a:solidFill>
                  <a:srgbClr val="002060"/>
                </a:solidFill>
              </a:rPr>
              <a:t>UN </a:t>
            </a:r>
            <a:r>
              <a:rPr lang="fr-FR" sz="1200" dirty="0">
                <a:solidFill>
                  <a:srgbClr val="002060"/>
                </a:solidFill>
              </a:rPr>
              <a:t>ENSEIGNEMENT </a:t>
            </a:r>
            <a:r>
              <a:rPr lang="fr-FR" sz="1200" b="1" dirty="0">
                <a:solidFill>
                  <a:srgbClr val="002060"/>
                </a:solidFill>
              </a:rPr>
              <a:t>PRATIQUE ET THÉORIQUE </a:t>
            </a:r>
            <a:r>
              <a:rPr lang="fr-FR" sz="1200" b="0" dirty="0">
                <a:solidFill>
                  <a:srgbClr val="002060"/>
                </a:solidFill>
                <a:sym typeface="Wingdings" panose="05000000000000000000" pitchFamily="2" charset="2"/>
              </a:rPr>
              <a:t> des contenus théoriques exigeants qui constitue une part importante  de l’enseignement de spécialité EPPCS.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dirty="0">
              <a:solidFill>
                <a:srgbClr val="002060"/>
              </a:solidFill>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dirty="0">
              <a:solidFill>
                <a:srgbClr val="002060"/>
              </a:solidFill>
              <a:sym typeface="Wingdings" panose="05000000000000000000" pitchFamily="2" charset="2"/>
            </a:endParaRPr>
          </a:p>
          <a:p>
            <a:r>
              <a:rPr lang="fr-FR" dirty="0"/>
              <a:t>L’enseignement de spécialité éducation physique pratique et culture sportives intègre de la pratique certes mais aussi de la théorie. </a:t>
            </a:r>
          </a:p>
          <a:p>
            <a:endParaRPr lang="fr-FR" dirty="0"/>
          </a:p>
          <a:p>
            <a:r>
              <a:rPr lang="fr-FR" dirty="0"/>
              <a:t>En première l'enseignement de spécialité est à raison de 4 heures par semaine et parmi ces 4 heures, 2 heures sont réalisées en salle de de classe. </a:t>
            </a:r>
          </a:p>
          <a:p>
            <a:endParaRPr lang="fr-FR" dirty="0"/>
          </a:p>
          <a:p>
            <a:r>
              <a:rPr lang="fr-FR" dirty="0"/>
              <a:t>En première nous sommes amenés à étudier trois thèmes le premier s'attache à l'orientation vers les métiers du sport et du corps humain et vise à affiner les projets d'orientation de vos enfants.</a:t>
            </a:r>
          </a:p>
          <a:p>
            <a:endParaRPr lang="fr-FR" dirty="0"/>
          </a:p>
          <a:p>
            <a:r>
              <a:rPr lang="fr-FR" dirty="0"/>
              <a:t>Un second thème est attaché à la technologie des activités physiques et sportives.</a:t>
            </a:r>
          </a:p>
          <a:p>
            <a:endParaRPr lang="fr-FR" dirty="0"/>
          </a:p>
          <a:p>
            <a:r>
              <a:rPr lang="fr-FR" dirty="0"/>
              <a:t>Le dernier thème et c'est celui sans doute auquel nous allons consacrer le plus de temps est un thème attaché au lien entre l'activité physique et la santé. </a:t>
            </a:r>
          </a:p>
          <a:p>
            <a:endParaRPr lang="fr-FR" dirty="0"/>
          </a:p>
          <a:p>
            <a:r>
              <a:rPr lang="fr-FR" dirty="0"/>
              <a:t>en terminale les élèves vont étudier un nouveau thème qui se nomme enjeu de la pratique sportive dans le monde contemporain </a:t>
            </a:r>
          </a:p>
          <a:p>
            <a:endParaRPr lang="fr-FR" dirty="0"/>
          </a:p>
          <a:p>
            <a:r>
              <a:rPr lang="fr-FR" dirty="0"/>
              <a:t>Donc j'insiste il ne faut pas s'y méprendre de la même manière qu'il ne faut pas se méprendre sur ce que constitue la filière STAPS bien qu'il s'agisse de filières qui sont destinées à des élèves qui auraient une appétence pour les activités physiques et sportives et qui seraient plutôt des élèves ayant de bons résultats en EPS cela ne suffit pas, nous allons mener un travail </a:t>
            </a:r>
            <a:r>
              <a:rPr lang="fr-FR" b="1" dirty="0"/>
              <a:t>réflexif</a:t>
            </a:r>
            <a:r>
              <a:rPr lang="fr-FR" dirty="0"/>
              <a:t> autour des activités physiques et sportives et du phénomène sportif dans notre société et rechercher à développer nos compétences </a:t>
            </a:r>
            <a:r>
              <a:rPr lang="fr-FR" b="1" dirty="0"/>
              <a:t>orales</a:t>
            </a:r>
            <a:r>
              <a:rPr lang="fr-FR" dirty="0"/>
              <a:t> et nos compétences </a:t>
            </a:r>
            <a:r>
              <a:rPr lang="fr-FR" b="1" dirty="0"/>
              <a:t>écrites</a:t>
            </a:r>
            <a:r>
              <a:rPr lang="fr-FR" dirty="0"/>
              <a:t>.</a:t>
            </a:r>
          </a:p>
          <a:p>
            <a:br>
              <a:rPr lang="fr-FR" dirty="0"/>
            </a:br>
            <a:endParaRPr lang="fr-FR" sz="1200" b="0" dirty="0">
              <a:solidFill>
                <a:srgbClr val="002060"/>
              </a:solidFill>
              <a:sym typeface="Wingdings" panose="05000000000000000000" pitchFamily="2" charset="2"/>
            </a:endParaRPr>
          </a:p>
        </p:txBody>
      </p:sp>
      <p:sp>
        <p:nvSpPr>
          <p:cNvPr id="4" name="Espace réservé du numéro de diapositive 3"/>
          <p:cNvSpPr>
            <a:spLocks noGrp="1"/>
          </p:cNvSpPr>
          <p:nvPr>
            <p:ph type="sldNum" sz="quarter" idx="5"/>
          </p:nvPr>
        </p:nvSpPr>
        <p:spPr/>
        <p:txBody>
          <a:bodyPr/>
          <a:lstStyle/>
          <a:p>
            <a:fld id="{8CCBBD13-C80F-49DF-A72D-AD38896EA0A8}" type="slidenum">
              <a:rPr lang="fr-FR" smtClean="0"/>
              <a:t>5</a:t>
            </a:fld>
            <a:endParaRPr lang="fr-FR"/>
          </a:p>
        </p:txBody>
      </p:sp>
    </p:spTree>
    <p:extLst>
      <p:ext uri="{BB962C8B-B14F-4D97-AF65-F5344CB8AC3E}">
        <p14:creationId xmlns:p14="http://schemas.microsoft.com/office/powerpoint/2010/main" val="634422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85034-C160-E7A4-1BBC-94C22BD65C3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21B1D6-40FA-351F-864C-CBE87E5E8F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3330197-CDCF-6AE7-FD1F-60C819106ED9}"/>
              </a:ext>
            </a:extLst>
          </p:cNvPr>
          <p:cNvSpPr>
            <a:spLocks noGrp="1"/>
          </p:cNvSpPr>
          <p:nvPr>
            <p:ph type="body" idx="1"/>
          </p:nvPr>
        </p:nvSpPr>
        <p:spPr/>
        <p:txBody>
          <a:bodyPr/>
          <a:lstStyle/>
          <a:p>
            <a:r>
              <a:rPr lang="fr-FR" dirty="0"/>
              <a:t>Concrètement nous allons nous interroger autour de sujets tels que les inégalités femmes-hommes dans le monde du sport, des enjeux politiques, économiques, sociaux, environnementaux qui s’attachent aujourd’hui au sport et à l’AP, …</a:t>
            </a:r>
          </a:p>
        </p:txBody>
      </p:sp>
      <p:sp>
        <p:nvSpPr>
          <p:cNvPr id="4" name="Espace réservé du numéro de diapositive 3">
            <a:extLst>
              <a:ext uri="{FF2B5EF4-FFF2-40B4-BE49-F238E27FC236}">
                <a16:creationId xmlns:a16="http://schemas.microsoft.com/office/drawing/2014/main" id="{CF2BD972-2F62-EA6E-5506-2FAE9210D824}"/>
              </a:ext>
            </a:extLst>
          </p:cNvPr>
          <p:cNvSpPr>
            <a:spLocks noGrp="1"/>
          </p:cNvSpPr>
          <p:nvPr>
            <p:ph type="sldNum" sz="quarter" idx="5"/>
          </p:nvPr>
        </p:nvSpPr>
        <p:spPr/>
        <p:txBody>
          <a:bodyPr/>
          <a:lstStyle/>
          <a:p>
            <a:fld id="{8CCBBD13-C80F-49DF-A72D-AD38896EA0A8}" type="slidenum">
              <a:rPr lang="fr-FR" smtClean="0"/>
              <a:t>6</a:t>
            </a:fld>
            <a:endParaRPr lang="fr-FR"/>
          </a:p>
        </p:txBody>
      </p:sp>
    </p:spTree>
    <p:extLst>
      <p:ext uri="{BB962C8B-B14F-4D97-AF65-F5344CB8AC3E}">
        <p14:creationId xmlns:p14="http://schemas.microsoft.com/office/powerpoint/2010/main" val="2292497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0" dirty="0">
                <a:solidFill>
                  <a:srgbClr val="002060"/>
                </a:solidFill>
              </a:rPr>
              <a:t>TROIS REGISTRES DE COMPÉTENCES : PRATIQUER, ANALYSER, COMMUNIQUER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i="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0" dirty="0">
                <a:solidFill>
                  <a:srgbClr val="002060"/>
                </a:solidFill>
              </a:rPr>
              <a:t>L’évaluation au baccalauréat </a:t>
            </a:r>
            <a:r>
              <a:rPr lang="fr-FR" sz="1200" b="0" i="0" dirty="0">
                <a:solidFill>
                  <a:srgbClr val="00206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dirty="0">
                <a:solidFill>
                  <a:srgbClr val="002060"/>
                </a:solidFill>
              </a:rPr>
              <a:t>coefficient 8 (uniquement au contrôle continu si vous choisissez d’abandonner l’enseignement à la fin de la première) ou 16 (contrôle continu et épreuves de spécialité au cours de l’année de terminale : une épreuve écrite d'une durée de 3h30 qui intègre nécessairement une dissertation ; une épreuve orale d'une durée de 30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dirty="0">
                <a:solidFill>
                  <a:srgbClr val="002060"/>
                </a:solidFill>
              </a:rPr>
              <a:t>Nous nous préparerons à ces épreuves dès la classe de 1</a:t>
            </a:r>
            <a:r>
              <a:rPr lang="fr-FR" sz="1200" b="0" i="0" baseline="30000" dirty="0">
                <a:solidFill>
                  <a:srgbClr val="002060"/>
                </a:solidFill>
              </a:rPr>
              <a:t>ère</a:t>
            </a:r>
            <a:r>
              <a:rPr lang="fr-FR" sz="1200" b="0" i="0" dirty="0">
                <a:solidFill>
                  <a:srgbClr val="002060"/>
                </a:solidFill>
              </a:rPr>
              <a:t>. Nous serons ainsi amener à développer dès cette année nos compétences attachées à la présentation orale et à la dissertation.</a:t>
            </a:r>
          </a:p>
          <a:p>
            <a:endParaRPr lang="fr-FR" dirty="0"/>
          </a:p>
          <a:p>
            <a:endParaRPr lang="fr-FR" dirty="0"/>
          </a:p>
          <a:p>
            <a:r>
              <a:rPr lang="fr-FR" b="1" dirty="0"/>
              <a:t>Les AFL </a:t>
            </a:r>
            <a:r>
              <a:rPr lang="fr-FR" dirty="0"/>
              <a:t>: </a:t>
            </a:r>
          </a:p>
          <a:p>
            <a:r>
              <a:rPr lang="fr-FR" dirty="0"/>
              <a:t>s’engager, individuellement et collectivement, pour atteindre son plus haut niveau de performance dans des pratiques physiques, sportives et artistiques ; </a:t>
            </a:r>
          </a:p>
          <a:p>
            <a:r>
              <a:rPr lang="fr-FR" dirty="0"/>
              <a:t> analyser et interpréter des expériences diverses relatives aux APSA pour préciser et enrichir son parcours de formation ;</a:t>
            </a:r>
          </a:p>
          <a:p>
            <a:r>
              <a:rPr lang="fr-FR" dirty="0"/>
              <a:t> mobiliser ses connaissances pour construire une argumentation écrite ou orale sur une problématique relative à la culture sportive ;</a:t>
            </a:r>
          </a:p>
          <a:p>
            <a:r>
              <a:rPr lang="fr-FR" dirty="0"/>
              <a:t> concevoir, mettre en œuvre et évaluer un projet relatif aux activités physiques, sportives et artistiques.</a:t>
            </a:r>
          </a:p>
          <a:p>
            <a:endParaRPr lang="fr-FR" dirty="0"/>
          </a:p>
          <a:p>
            <a:r>
              <a:rPr lang="fr-FR" b="1" u="sng" dirty="0">
                <a:effectLst/>
                <a:latin typeface="Arial" panose="020B0604020202020204" pitchFamily="34" charset="0"/>
              </a:rPr>
              <a:t>Classe de première</a:t>
            </a:r>
          </a:p>
          <a:p>
            <a:br>
              <a:rPr lang="fr-FR" dirty="0"/>
            </a:br>
            <a:r>
              <a:rPr lang="fr-FR" b="1" dirty="0">
                <a:effectLst/>
                <a:latin typeface="Arial" panose="020B0604020202020204" pitchFamily="34" charset="0"/>
              </a:rPr>
              <a:t>Pratiquer</a:t>
            </a:r>
            <a:br>
              <a:rPr lang="fr-FR" dirty="0"/>
            </a:br>
            <a:r>
              <a:rPr lang="fr-FR" dirty="0">
                <a:effectLst/>
                <a:latin typeface="Arial" panose="020B0604020202020204" pitchFamily="34" charset="0"/>
              </a:rPr>
              <a:t> Développer et renforcer ses capacités motrices par la découverte et l’approfondissement d’activités physiques,</a:t>
            </a:r>
            <a:br>
              <a:rPr lang="fr-FR" dirty="0"/>
            </a:br>
            <a:r>
              <a:rPr lang="fr-FR" dirty="0">
                <a:effectLst/>
                <a:latin typeface="Arial" panose="020B0604020202020204" pitchFamily="34" charset="0"/>
              </a:rPr>
              <a:t>sportives et artistiques.</a:t>
            </a:r>
            <a:br>
              <a:rPr lang="fr-FR" dirty="0"/>
            </a:br>
            <a:r>
              <a:rPr lang="fr-FR" dirty="0">
                <a:effectLst/>
                <a:latin typeface="Arial" panose="020B0604020202020204" pitchFamily="34" charset="0"/>
              </a:rPr>
              <a:t> Se préparer et accomplir une performance physique ou sportive, individuellement et collectivement, dans des</a:t>
            </a:r>
            <a:br>
              <a:rPr lang="fr-FR" dirty="0"/>
            </a:br>
            <a:r>
              <a:rPr lang="fr-FR" dirty="0">
                <a:effectLst/>
                <a:latin typeface="Arial" panose="020B0604020202020204" pitchFamily="34" charset="0"/>
              </a:rPr>
              <a:t>contextes variés de pratique, en toute sécurité et en mobilisant de manière optimale ses ressources.</a:t>
            </a:r>
            <a:br>
              <a:rPr lang="fr-FR" dirty="0"/>
            </a:br>
            <a:r>
              <a:rPr lang="fr-FR" dirty="0">
                <a:effectLst/>
                <a:latin typeface="Arial" panose="020B0604020202020204" pitchFamily="34" charset="0"/>
              </a:rPr>
              <a:t> Identifier et exploiter la diversité des compétences au sein d’un groupe pour atteindre un objectif commun.</a:t>
            </a:r>
            <a:br>
              <a:rPr lang="fr-FR" dirty="0"/>
            </a:br>
            <a:r>
              <a:rPr lang="fr-FR" dirty="0">
                <a:effectLst/>
                <a:latin typeface="Arial" panose="020B0604020202020204" pitchFamily="34" charset="0"/>
              </a:rPr>
              <a:t> S’engager dans la construction et l’animation d’un projet collectif relatif à la pratique physique.</a:t>
            </a:r>
            <a:br>
              <a:rPr lang="fr-FR" dirty="0"/>
            </a:br>
            <a:r>
              <a:rPr lang="fr-FR" dirty="0">
                <a:effectLst/>
                <a:latin typeface="Arial" panose="020B0604020202020204" pitchFamily="34" charset="0"/>
              </a:rPr>
              <a:t> Analyser</a:t>
            </a:r>
            <a:br>
              <a:rPr lang="fr-FR" dirty="0"/>
            </a:br>
            <a:r>
              <a:rPr lang="fr-FR" dirty="0">
                <a:effectLst/>
                <a:latin typeface="Arial" panose="020B0604020202020204" pitchFamily="34" charset="0"/>
              </a:rPr>
              <a:t> Connaître les différents secteurs professionnels relatifs au sport et au corps humain pour préciser son projet</a:t>
            </a:r>
            <a:br>
              <a:rPr lang="fr-FR" dirty="0"/>
            </a:br>
            <a:r>
              <a:rPr lang="fr-FR" dirty="0">
                <a:effectLst/>
                <a:latin typeface="Arial" panose="020B0604020202020204" pitchFamily="34" charset="0"/>
              </a:rPr>
              <a:t>d’orientation.</a:t>
            </a:r>
            <a:br>
              <a:rPr lang="fr-FR" dirty="0"/>
            </a:br>
            <a:r>
              <a:rPr lang="fr-FR" dirty="0">
                <a:effectLst/>
                <a:latin typeface="Arial" panose="020B0604020202020204" pitchFamily="34" charset="0"/>
              </a:rPr>
              <a:t> Connaître les effets de la pratique physique sur la santé et sur le développement de la personne.</a:t>
            </a:r>
            <a:br>
              <a:rPr lang="fr-FR" dirty="0"/>
            </a:br>
            <a:r>
              <a:rPr lang="fr-FR" dirty="0">
                <a:effectLst/>
                <a:latin typeface="Arial" panose="020B0604020202020204" pitchFamily="34" charset="0"/>
              </a:rPr>
              <a:t> À l’aide d’indicateurs, mesurer et analyser les effets de l’activité physique.</a:t>
            </a:r>
            <a:br>
              <a:rPr lang="fr-FR" dirty="0"/>
            </a:br>
            <a:r>
              <a:rPr lang="fr-FR" dirty="0">
                <a:effectLst/>
                <a:latin typeface="Arial" panose="020B0604020202020204" pitchFamily="34" charset="0"/>
              </a:rPr>
              <a:t> Choisir et mobiliser des indicateurs pour évaluer la réalisation d’un projet.</a:t>
            </a:r>
          </a:p>
          <a:p>
            <a:endParaRPr lang="fr-FR" dirty="0">
              <a:effectLst/>
              <a:latin typeface="Arial" panose="020B0604020202020204" pitchFamily="34" charset="0"/>
            </a:endParaRPr>
          </a:p>
          <a:p>
            <a:r>
              <a:rPr lang="fr-FR" b="1" dirty="0"/>
              <a:t>Communiquer</a:t>
            </a:r>
          </a:p>
          <a:p>
            <a:r>
              <a:rPr lang="fr-FR" dirty="0"/>
              <a:t> Discuter d’une thématique relative à la pratique physique en mobilisant des connaissances issues de différents domaines.  Décrire une prestation physique réalisée par soi-même ou par un autre élève.  Rendre compte de ses expériences dans un carnet de suivi.  Rendre compte du déroulement d’un projet et des résultats atteints.</a:t>
            </a:r>
          </a:p>
          <a:p>
            <a:endParaRPr lang="fr-FR" dirty="0">
              <a:effectLst/>
              <a:latin typeface="Arial" panose="020B0604020202020204" pitchFamily="34" charset="0"/>
            </a:endParaRPr>
          </a:p>
          <a:p>
            <a:endParaRPr lang="fr-FR" dirty="0">
              <a:effectLst/>
              <a:latin typeface="Arial" panose="020B0604020202020204" pitchFamily="34" charset="0"/>
            </a:endParaRPr>
          </a:p>
          <a:p>
            <a:r>
              <a:rPr lang="fr-FR" dirty="0">
                <a:effectLst/>
                <a:latin typeface="Arial" panose="020B0604020202020204" pitchFamily="34" charset="0"/>
              </a:rPr>
              <a:t>4 thèmes composés de plusieurs questions – une articulation théorie et pratique</a:t>
            </a:r>
          </a:p>
          <a:p>
            <a:endParaRPr lang="fr-FR" dirty="0">
              <a:effectLst/>
              <a:latin typeface="Arial" panose="020B0604020202020204" pitchFamily="34" charset="0"/>
            </a:endParaRPr>
          </a:p>
          <a:p>
            <a:r>
              <a:rPr lang="fr-FR" dirty="0">
                <a:effectLst/>
                <a:latin typeface="Arial" panose="020B0604020202020204" pitchFamily="34" charset="0"/>
              </a:rPr>
              <a:t>Dès cette année, nous allons nous préparer à l’épreuve du baccalauréat.</a:t>
            </a:r>
          </a:p>
        </p:txBody>
      </p:sp>
      <p:sp>
        <p:nvSpPr>
          <p:cNvPr id="4" name="Espace réservé du numéro de diapositive 3"/>
          <p:cNvSpPr>
            <a:spLocks noGrp="1"/>
          </p:cNvSpPr>
          <p:nvPr>
            <p:ph type="sldNum" sz="quarter" idx="5"/>
          </p:nvPr>
        </p:nvSpPr>
        <p:spPr/>
        <p:txBody>
          <a:bodyPr/>
          <a:lstStyle/>
          <a:p>
            <a:fld id="{8CCBBD13-C80F-49DF-A72D-AD38896EA0A8}" type="slidenum">
              <a:rPr lang="fr-FR" smtClean="0"/>
              <a:t>7</a:t>
            </a:fld>
            <a:endParaRPr lang="fr-FR"/>
          </a:p>
        </p:txBody>
      </p:sp>
    </p:spTree>
    <p:extLst>
      <p:ext uri="{BB962C8B-B14F-4D97-AF65-F5344CB8AC3E}">
        <p14:creationId xmlns:p14="http://schemas.microsoft.com/office/powerpoint/2010/main" val="314823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505BEE-7A6B-4578-A344-3E641ADB90E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4A25B2C-DC05-409E-BE4D-D6C4FE7078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F34C2AB-F084-4803-864C-BB82D5B66828}"/>
              </a:ext>
            </a:extLst>
          </p:cNvPr>
          <p:cNvSpPr>
            <a:spLocks noGrp="1"/>
          </p:cNvSpPr>
          <p:nvPr>
            <p:ph type="dt" sz="half" idx="10"/>
          </p:nvPr>
        </p:nvSpPr>
        <p:spPr/>
        <p:txBody>
          <a:bodyPr/>
          <a:lstStyle/>
          <a:p>
            <a:fld id="{7D3A58A5-6739-4B01-8B90-8EA1E06B026E}" type="datetime1">
              <a:rPr lang="fr-FR" smtClean="0"/>
              <a:t>25/01/2026</a:t>
            </a:fld>
            <a:endParaRPr lang="fr-FR"/>
          </a:p>
        </p:txBody>
      </p:sp>
      <p:sp>
        <p:nvSpPr>
          <p:cNvPr id="5" name="Espace réservé du pied de page 4">
            <a:extLst>
              <a:ext uri="{FF2B5EF4-FFF2-40B4-BE49-F238E27FC236}">
                <a16:creationId xmlns:a16="http://schemas.microsoft.com/office/drawing/2014/main" id="{8ECCB7EF-503C-46D4-B2A1-3C9CC288299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55F5970-5B9C-4079-9ADC-6AF6390A87D0}"/>
              </a:ext>
            </a:extLst>
          </p:cNvPr>
          <p:cNvSpPr>
            <a:spLocks noGrp="1"/>
          </p:cNvSpPr>
          <p:nvPr>
            <p:ph type="sldNum" sz="quarter" idx="12"/>
          </p:nvPr>
        </p:nvSpPr>
        <p:spPr/>
        <p:txBody>
          <a:bodyPr/>
          <a:lstStyle/>
          <a:p>
            <a:fld id="{D331C8EA-AA87-4BCB-BCD3-4C1A17771459}" type="slidenum">
              <a:rPr lang="fr-FR" smtClean="0"/>
              <a:t>‹N°›</a:t>
            </a:fld>
            <a:endParaRPr lang="fr-FR"/>
          </a:p>
        </p:txBody>
      </p:sp>
    </p:spTree>
    <p:extLst>
      <p:ext uri="{BB962C8B-B14F-4D97-AF65-F5344CB8AC3E}">
        <p14:creationId xmlns:p14="http://schemas.microsoft.com/office/powerpoint/2010/main" val="1003299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BBD4F4-84E5-425D-92BE-08AFD8DB66D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A78CDAA-FF5D-4E92-A9B5-00305890B1B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6F5C47F-4BEC-4089-B75E-2CB5450151EE}"/>
              </a:ext>
            </a:extLst>
          </p:cNvPr>
          <p:cNvSpPr>
            <a:spLocks noGrp="1"/>
          </p:cNvSpPr>
          <p:nvPr>
            <p:ph type="dt" sz="half" idx="10"/>
          </p:nvPr>
        </p:nvSpPr>
        <p:spPr/>
        <p:txBody>
          <a:bodyPr/>
          <a:lstStyle/>
          <a:p>
            <a:fld id="{4591BDF1-56A6-4E70-A817-78BB9A1A9D52}" type="datetime1">
              <a:rPr lang="fr-FR" smtClean="0"/>
              <a:t>25/01/2026</a:t>
            </a:fld>
            <a:endParaRPr lang="fr-FR"/>
          </a:p>
        </p:txBody>
      </p:sp>
      <p:sp>
        <p:nvSpPr>
          <p:cNvPr id="5" name="Espace réservé du pied de page 4">
            <a:extLst>
              <a:ext uri="{FF2B5EF4-FFF2-40B4-BE49-F238E27FC236}">
                <a16:creationId xmlns:a16="http://schemas.microsoft.com/office/drawing/2014/main" id="{CE516A39-7783-4923-ABCF-6F895AD6142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E7D4258-286A-499B-A0A7-61520459C479}"/>
              </a:ext>
            </a:extLst>
          </p:cNvPr>
          <p:cNvSpPr>
            <a:spLocks noGrp="1"/>
          </p:cNvSpPr>
          <p:nvPr>
            <p:ph type="sldNum" sz="quarter" idx="12"/>
          </p:nvPr>
        </p:nvSpPr>
        <p:spPr/>
        <p:txBody>
          <a:bodyPr/>
          <a:lstStyle/>
          <a:p>
            <a:fld id="{D331C8EA-AA87-4BCB-BCD3-4C1A17771459}" type="slidenum">
              <a:rPr lang="fr-FR" smtClean="0"/>
              <a:t>‹N°›</a:t>
            </a:fld>
            <a:endParaRPr lang="fr-FR"/>
          </a:p>
        </p:txBody>
      </p:sp>
    </p:spTree>
    <p:extLst>
      <p:ext uri="{BB962C8B-B14F-4D97-AF65-F5344CB8AC3E}">
        <p14:creationId xmlns:p14="http://schemas.microsoft.com/office/powerpoint/2010/main" val="2080000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354097F-9284-44C9-81B2-3612A994469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B9AD762-8A20-4C38-927C-6367FF66891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6087BAD-AD7C-4592-B3D1-54AE5EBC9E27}"/>
              </a:ext>
            </a:extLst>
          </p:cNvPr>
          <p:cNvSpPr>
            <a:spLocks noGrp="1"/>
          </p:cNvSpPr>
          <p:nvPr>
            <p:ph type="dt" sz="half" idx="10"/>
          </p:nvPr>
        </p:nvSpPr>
        <p:spPr/>
        <p:txBody>
          <a:bodyPr/>
          <a:lstStyle/>
          <a:p>
            <a:fld id="{BC763771-4A0E-4768-ADB6-66477A9CF8C2}" type="datetime1">
              <a:rPr lang="fr-FR" smtClean="0"/>
              <a:t>25/01/2026</a:t>
            </a:fld>
            <a:endParaRPr lang="fr-FR"/>
          </a:p>
        </p:txBody>
      </p:sp>
      <p:sp>
        <p:nvSpPr>
          <p:cNvPr id="5" name="Espace réservé du pied de page 4">
            <a:extLst>
              <a:ext uri="{FF2B5EF4-FFF2-40B4-BE49-F238E27FC236}">
                <a16:creationId xmlns:a16="http://schemas.microsoft.com/office/drawing/2014/main" id="{49ED5409-34D9-43F8-9613-17B81BE7E3A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76C4A58-2248-49F1-80FB-BE4006AF67E1}"/>
              </a:ext>
            </a:extLst>
          </p:cNvPr>
          <p:cNvSpPr>
            <a:spLocks noGrp="1"/>
          </p:cNvSpPr>
          <p:nvPr>
            <p:ph type="sldNum" sz="quarter" idx="12"/>
          </p:nvPr>
        </p:nvSpPr>
        <p:spPr/>
        <p:txBody>
          <a:bodyPr/>
          <a:lstStyle/>
          <a:p>
            <a:fld id="{D331C8EA-AA87-4BCB-BCD3-4C1A17771459}" type="slidenum">
              <a:rPr lang="fr-FR" smtClean="0"/>
              <a:t>‹N°›</a:t>
            </a:fld>
            <a:endParaRPr lang="fr-FR"/>
          </a:p>
        </p:txBody>
      </p:sp>
    </p:spTree>
    <p:extLst>
      <p:ext uri="{BB962C8B-B14F-4D97-AF65-F5344CB8AC3E}">
        <p14:creationId xmlns:p14="http://schemas.microsoft.com/office/powerpoint/2010/main" val="3390674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39E01D-3D3C-4511-9E23-EB5D06E2DF4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7467190-F34E-46B9-8C05-3EE6DC933FC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7D784C5-1E4F-49AD-8D93-D02E725A71B3}"/>
              </a:ext>
            </a:extLst>
          </p:cNvPr>
          <p:cNvSpPr>
            <a:spLocks noGrp="1"/>
          </p:cNvSpPr>
          <p:nvPr>
            <p:ph type="dt" sz="half" idx="10"/>
          </p:nvPr>
        </p:nvSpPr>
        <p:spPr/>
        <p:txBody>
          <a:bodyPr/>
          <a:lstStyle/>
          <a:p>
            <a:fld id="{EE1F6764-ACD6-4F9F-AD66-830B1ED66687}" type="datetime1">
              <a:rPr lang="fr-FR" smtClean="0"/>
              <a:t>25/01/2026</a:t>
            </a:fld>
            <a:endParaRPr lang="fr-FR"/>
          </a:p>
        </p:txBody>
      </p:sp>
      <p:sp>
        <p:nvSpPr>
          <p:cNvPr id="5" name="Espace réservé du pied de page 4">
            <a:extLst>
              <a:ext uri="{FF2B5EF4-FFF2-40B4-BE49-F238E27FC236}">
                <a16:creationId xmlns:a16="http://schemas.microsoft.com/office/drawing/2014/main" id="{5D36254E-1415-4F2E-BAE1-E2663D460DF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C8F743-0BC0-460E-B2E6-30451005DF3A}"/>
              </a:ext>
            </a:extLst>
          </p:cNvPr>
          <p:cNvSpPr>
            <a:spLocks noGrp="1"/>
          </p:cNvSpPr>
          <p:nvPr>
            <p:ph type="sldNum" sz="quarter" idx="12"/>
          </p:nvPr>
        </p:nvSpPr>
        <p:spPr/>
        <p:txBody>
          <a:bodyPr/>
          <a:lstStyle/>
          <a:p>
            <a:fld id="{D331C8EA-AA87-4BCB-BCD3-4C1A17771459}" type="slidenum">
              <a:rPr lang="fr-FR" smtClean="0"/>
              <a:t>‹N°›</a:t>
            </a:fld>
            <a:endParaRPr lang="fr-FR"/>
          </a:p>
        </p:txBody>
      </p:sp>
    </p:spTree>
    <p:extLst>
      <p:ext uri="{BB962C8B-B14F-4D97-AF65-F5344CB8AC3E}">
        <p14:creationId xmlns:p14="http://schemas.microsoft.com/office/powerpoint/2010/main" val="1820712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00DC24-B192-4A36-A2AF-8F7A378D399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AFBFA63-98B0-49CE-A054-B7AB046526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591A8C5-5015-4E8B-8D1D-70CD95272964}"/>
              </a:ext>
            </a:extLst>
          </p:cNvPr>
          <p:cNvSpPr>
            <a:spLocks noGrp="1"/>
          </p:cNvSpPr>
          <p:nvPr>
            <p:ph type="dt" sz="half" idx="10"/>
          </p:nvPr>
        </p:nvSpPr>
        <p:spPr/>
        <p:txBody>
          <a:bodyPr/>
          <a:lstStyle/>
          <a:p>
            <a:fld id="{3DDBE4DE-35CC-426E-99C4-6FB28010F509}" type="datetime1">
              <a:rPr lang="fr-FR" smtClean="0"/>
              <a:t>25/01/2026</a:t>
            </a:fld>
            <a:endParaRPr lang="fr-FR"/>
          </a:p>
        </p:txBody>
      </p:sp>
      <p:sp>
        <p:nvSpPr>
          <p:cNvPr id="5" name="Espace réservé du pied de page 4">
            <a:extLst>
              <a:ext uri="{FF2B5EF4-FFF2-40B4-BE49-F238E27FC236}">
                <a16:creationId xmlns:a16="http://schemas.microsoft.com/office/drawing/2014/main" id="{F9133310-B8E5-42FE-B663-C5FD8EEC9A5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CC2A176-532B-4644-AB10-D67F2326C6FB}"/>
              </a:ext>
            </a:extLst>
          </p:cNvPr>
          <p:cNvSpPr>
            <a:spLocks noGrp="1"/>
          </p:cNvSpPr>
          <p:nvPr>
            <p:ph type="sldNum" sz="quarter" idx="12"/>
          </p:nvPr>
        </p:nvSpPr>
        <p:spPr/>
        <p:txBody>
          <a:bodyPr/>
          <a:lstStyle/>
          <a:p>
            <a:fld id="{D331C8EA-AA87-4BCB-BCD3-4C1A17771459}" type="slidenum">
              <a:rPr lang="fr-FR" smtClean="0"/>
              <a:t>‹N°›</a:t>
            </a:fld>
            <a:endParaRPr lang="fr-FR"/>
          </a:p>
        </p:txBody>
      </p:sp>
    </p:spTree>
    <p:extLst>
      <p:ext uri="{BB962C8B-B14F-4D97-AF65-F5344CB8AC3E}">
        <p14:creationId xmlns:p14="http://schemas.microsoft.com/office/powerpoint/2010/main" val="382409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31EC98-6085-4BB0-B3E0-3EBB941A546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B17BF13-2BDF-4875-BE77-9846D30873C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BEA4A06-9436-41CF-8889-7AB66FAC43E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3E21E0B-25C1-43DD-8AD0-0FE442DF649F}"/>
              </a:ext>
            </a:extLst>
          </p:cNvPr>
          <p:cNvSpPr>
            <a:spLocks noGrp="1"/>
          </p:cNvSpPr>
          <p:nvPr>
            <p:ph type="dt" sz="half" idx="10"/>
          </p:nvPr>
        </p:nvSpPr>
        <p:spPr/>
        <p:txBody>
          <a:bodyPr/>
          <a:lstStyle/>
          <a:p>
            <a:fld id="{FC473B1B-BEE9-49C9-A4C0-0F592B5E8706}" type="datetime1">
              <a:rPr lang="fr-FR" smtClean="0"/>
              <a:t>25/01/2026</a:t>
            </a:fld>
            <a:endParaRPr lang="fr-FR"/>
          </a:p>
        </p:txBody>
      </p:sp>
      <p:sp>
        <p:nvSpPr>
          <p:cNvPr id="6" name="Espace réservé du pied de page 5">
            <a:extLst>
              <a:ext uri="{FF2B5EF4-FFF2-40B4-BE49-F238E27FC236}">
                <a16:creationId xmlns:a16="http://schemas.microsoft.com/office/drawing/2014/main" id="{9E2170CF-0F64-4547-B835-65A535C589C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E8CE4A7-C5EE-4ED6-A32B-B4AAA16813BE}"/>
              </a:ext>
            </a:extLst>
          </p:cNvPr>
          <p:cNvSpPr>
            <a:spLocks noGrp="1"/>
          </p:cNvSpPr>
          <p:nvPr>
            <p:ph type="sldNum" sz="quarter" idx="12"/>
          </p:nvPr>
        </p:nvSpPr>
        <p:spPr/>
        <p:txBody>
          <a:bodyPr/>
          <a:lstStyle/>
          <a:p>
            <a:fld id="{D331C8EA-AA87-4BCB-BCD3-4C1A17771459}" type="slidenum">
              <a:rPr lang="fr-FR" smtClean="0"/>
              <a:t>‹N°›</a:t>
            </a:fld>
            <a:endParaRPr lang="fr-FR"/>
          </a:p>
        </p:txBody>
      </p:sp>
    </p:spTree>
    <p:extLst>
      <p:ext uri="{BB962C8B-B14F-4D97-AF65-F5344CB8AC3E}">
        <p14:creationId xmlns:p14="http://schemas.microsoft.com/office/powerpoint/2010/main" val="1025760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FAE2F6-08BF-4D19-97A8-B9428AA113F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28BFFF2-1049-4523-A2B9-999458541E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EB3592B-0AFF-4684-8452-9425A29C93A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27819C0-35AE-43C3-9237-685D0BEB8D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F315515-DAE4-4CA8-8058-B0F050D86E9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8AA7799-008C-4E01-AAEF-3BC8966E05C0}"/>
              </a:ext>
            </a:extLst>
          </p:cNvPr>
          <p:cNvSpPr>
            <a:spLocks noGrp="1"/>
          </p:cNvSpPr>
          <p:nvPr>
            <p:ph type="dt" sz="half" idx="10"/>
          </p:nvPr>
        </p:nvSpPr>
        <p:spPr/>
        <p:txBody>
          <a:bodyPr/>
          <a:lstStyle/>
          <a:p>
            <a:fld id="{A4FFEB32-9E79-44C4-985E-F68A413AFD8A}" type="datetime1">
              <a:rPr lang="fr-FR" smtClean="0"/>
              <a:t>25/01/2026</a:t>
            </a:fld>
            <a:endParaRPr lang="fr-FR"/>
          </a:p>
        </p:txBody>
      </p:sp>
      <p:sp>
        <p:nvSpPr>
          <p:cNvPr id="8" name="Espace réservé du pied de page 7">
            <a:extLst>
              <a:ext uri="{FF2B5EF4-FFF2-40B4-BE49-F238E27FC236}">
                <a16:creationId xmlns:a16="http://schemas.microsoft.com/office/drawing/2014/main" id="{B9F52803-977D-43CC-8487-781A9C0A05F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112201D-81EE-4A1C-8886-F6D3864BFFA2}"/>
              </a:ext>
            </a:extLst>
          </p:cNvPr>
          <p:cNvSpPr>
            <a:spLocks noGrp="1"/>
          </p:cNvSpPr>
          <p:nvPr>
            <p:ph type="sldNum" sz="quarter" idx="12"/>
          </p:nvPr>
        </p:nvSpPr>
        <p:spPr/>
        <p:txBody>
          <a:bodyPr/>
          <a:lstStyle/>
          <a:p>
            <a:fld id="{D331C8EA-AA87-4BCB-BCD3-4C1A17771459}" type="slidenum">
              <a:rPr lang="fr-FR" smtClean="0"/>
              <a:t>‹N°›</a:t>
            </a:fld>
            <a:endParaRPr lang="fr-FR"/>
          </a:p>
        </p:txBody>
      </p:sp>
    </p:spTree>
    <p:extLst>
      <p:ext uri="{BB962C8B-B14F-4D97-AF65-F5344CB8AC3E}">
        <p14:creationId xmlns:p14="http://schemas.microsoft.com/office/powerpoint/2010/main" val="1245559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EC4F80-8259-400C-96FA-8A7EC2F79DC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3700E13-D93A-463C-95C7-8921CBEC6789}"/>
              </a:ext>
            </a:extLst>
          </p:cNvPr>
          <p:cNvSpPr>
            <a:spLocks noGrp="1"/>
          </p:cNvSpPr>
          <p:nvPr>
            <p:ph type="dt" sz="half" idx="10"/>
          </p:nvPr>
        </p:nvSpPr>
        <p:spPr/>
        <p:txBody>
          <a:bodyPr/>
          <a:lstStyle/>
          <a:p>
            <a:fld id="{273B7077-3A8F-4B5F-9CB9-A94FED3FBD4D}" type="datetime1">
              <a:rPr lang="fr-FR" smtClean="0"/>
              <a:t>25/01/2026</a:t>
            </a:fld>
            <a:endParaRPr lang="fr-FR"/>
          </a:p>
        </p:txBody>
      </p:sp>
      <p:sp>
        <p:nvSpPr>
          <p:cNvPr id="4" name="Espace réservé du pied de page 3">
            <a:extLst>
              <a:ext uri="{FF2B5EF4-FFF2-40B4-BE49-F238E27FC236}">
                <a16:creationId xmlns:a16="http://schemas.microsoft.com/office/drawing/2014/main" id="{53278C57-0104-4AD1-AADB-F958CD3F381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5B04E71-EBCA-4950-8553-E1135B2E6E74}"/>
              </a:ext>
            </a:extLst>
          </p:cNvPr>
          <p:cNvSpPr>
            <a:spLocks noGrp="1"/>
          </p:cNvSpPr>
          <p:nvPr>
            <p:ph type="sldNum" sz="quarter" idx="12"/>
          </p:nvPr>
        </p:nvSpPr>
        <p:spPr/>
        <p:txBody>
          <a:bodyPr/>
          <a:lstStyle/>
          <a:p>
            <a:fld id="{D331C8EA-AA87-4BCB-BCD3-4C1A17771459}" type="slidenum">
              <a:rPr lang="fr-FR" smtClean="0"/>
              <a:t>‹N°›</a:t>
            </a:fld>
            <a:endParaRPr lang="fr-FR"/>
          </a:p>
        </p:txBody>
      </p:sp>
    </p:spTree>
    <p:extLst>
      <p:ext uri="{BB962C8B-B14F-4D97-AF65-F5344CB8AC3E}">
        <p14:creationId xmlns:p14="http://schemas.microsoft.com/office/powerpoint/2010/main" val="1578810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5BB5C00-79CA-4B7E-9AED-5F8201CF6EA5}"/>
              </a:ext>
            </a:extLst>
          </p:cNvPr>
          <p:cNvSpPr>
            <a:spLocks noGrp="1"/>
          </p:cNvSpPr>
          <p:nvPr>
            <p:ph type="dt" sz="half" idx="10"/>
          </p:nvPr>
        </p:nvSpPr>
        <p:spPr/>
        <p:txBody>
          <a:bodyPr/>
          <a:lstStyle/>
          <a:p>
            <a:fld id="{6BC807FE-DD95-44F3-A83B-8C3A51B6112F}" type="datetime1">
              <a:rPr lang="fr-FR" smtClean="0"/>
              <a:t>25/01/2026</a:t>
            </a:fld>
            <a:endParaRPr lang="fr-FR"/>
          </a:p>
        </p:txBody>
      </p:sp>
      <p:sp>
        <p:nvSpPr>
          <p:cNvPr id="3" name="Espace réservé du pied de page 2">
            <a:extLst>
              <a:ext uri="{FF2B5EF4-FFF2-40B4-BE49-F238E27FC236}">
                <a16:creationId xmlns:a16="http://schemas.microsoft.com/office/drawing/2014/main" id="{FAA3E44B-A736-4724-A651-40648E4E7A5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C88F803-7443-441E-9AEF-5D80E5BECA1B}"/>
              </a:ext>
            </a:extLst>
          </p:cNvPr>
          <p:cNvSpPr>
            <a:spLocks noGrp="1"/>
          </p:cNvSpPr>
          <p:nvPr>
            <p:ph type="sldNum" sz="quarter" idx="12"/>
          </p:nvPr>
        </p:nvSpPr>
        <p:spPr/>
        <p:txBody>
          <a:bodyPr/>
          <a:lstStyle/>
          <a:p>
            <a:fld id="{D331C8EA-AA87-4BCB-BCD3-4C1A17771459}" type="slidenum">
              <a:rPr lang="fr-FR" smtClean="0"/>
              <a:t>‹N°›</a:t>
            </a:fld>
            <a:endParaRPr lang="fr-FR"/>
          </a:p>
        </p:txBody>
      </p:sp>
    </p:spTree>
    <p:extLst>
      <p:ext uri="{BB962C8B-B14F-4D97-AF65-F5344CB8AC3E}">
        <p14:creationId xmlns:p14="http://schemas.microsoft.com/office/powerpoint/2010/main" val="3524415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E6C45C-58B6-4865-B9C9-04E95EC290D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8E135A-F884-4C40-AD6B-9758DCBFDD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08879FB-5F8A-4861-A183-5C12D946E6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241537B-5F6E-4BDB-A355-E010575CD637}"/>
              </a:ext>
            </a:extLst>
          </p:cNvPr>
          <p:cNvSpPr>
            <a:spLocks noGrp="1"/>
          </p:cNvSpPr>
          <p:nvPr>
            <p:ph type="dt" sz="half" idx="10"/>
          </p:nvPr>
        </p:nvSpPr>
        <p:spPr/>
        <p:txBody>
          <a:bodyPr/>
          <a:lstStyle/>
          <a:p>
            <a:fld id="{863028AA-2944-4B50-A540-2B2F693C8B28}" type="datetime1">
              <a:rPr lang="fr-FR" smtClean="0"/>
              <a:t>25/01/2026</a:t>
            </a:fld>
            <a:endParaRPr lang="fr-FR"/>
          </a:p>
        </p:txBody>
      </p:sp>
      <p:sp>
        <p:nvSpPr>
          <p:cNvPr id="6" name="Espace réservé du pied de page 5">
            <a:extLst>
              <a:ext uri="{FF2B5EF4-FFF2-40B4-BE49-F238E27FC236}">
                <a16:creationId xmlns:a16="http://schemas.microsoft.com/office/drawing/2014/main" id="{54B5C516-1E6C-42A7-86FD-908C1D90D84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397DBDF-608C-4EC5-BF8D-D3E9AE5248F3}"/>
              </a:ext>
            </a:extLst>
          </p:cNvPr>
          <p:cNvSpPr>
            <a:spLocks noGrp="1"/>
          </p:cNvSpPr>
          <p:nvPr>
            <p:ph type="sldNum" sz="quarter" idx="12"/>
          </p:nvPr>
        </p:nvSpPr>
        <p:spPr/>
        <p:txBody>
          <a:bodyPr/>
          <a:lstStyle/>
          <a:p>
            <a:fld id="{D331C8EA-AA87-4BCB-BCD3-4C1A17771459}" type="slidenum">
              <a:rPr lang="fr-FR" smtClean="0"/>
              <a:t>‹N°›</a:t>
            </a:fld>
            <a:endParaRPr lang="fr-FR"/>
          </a:p>
        </p:txBody>
      </p:sp>
    </p:spTree>
    <p:extLst>
      <p:ext uri="{BB962C8B-B14F-4D97-AF65-F5344CB8AC3E}">
        <p14:creationId xmlns:p14="http://schemas.microsoft.com/office/powerpoint/2010/main" val="2138320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205D53-22D8-495C-A162-CBE9B929B2A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90AFDC1-D725-4BFF-B1B9-08CA3A1F31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7DBE28E-842B-4511-B980-27C51952BC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B485C67-ED25-433E-B581-04B402EC7ED6}"/>
              </a:ext>
            </a:extLst>
          </p:cNvPr>
          <p:cNvSpPr>
            <a:spLocks noGrp="1"/>
          </p:cNvSpPr>
          <p:nvPr>
            <p:ph type="dt" sz="half" idx="10"/>
          </p:nvPr>
        </p:nvSpPr>
        <p:spPr/>
        <p:txBody>
          <a:bodyPr/>
          <a:lstStyle/>
          <a:p>
            <a:fld id="{8CF3E01E-55B4-4AE4-BD10-EB92E8E2640F}" type="datetime1">
              <a:rPr lang="fr-FR" smtClean="0"/>
              <a:t>25/01/2026</a:t>
            </a:fld>
            <a:endParaRPr lang="fr-FR"/>
          </a:p>
        </p:txBody>
      </p:sp>
      <p:sp>
        <p:nvSpPr>
          <p:cNvPr id="6" name="Espace réservé du pied de page 5">
            <a:extLst>
              <a:ext uri="{FF2B5EF4-FFF2-40B4-BE49-F238E27FC236}">
                <a16:creationId xmlns:a16="http://schemas.microsoft.com/office/drawing/2014/main" id="{76B6E52E-B6AC-466C-B147-0C942B94040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F269463-0480-4441-8BC0-02F3A1291EC0}"/>
              </a:ext>
            </a:extLst>
          </p:cNvPr>
          <p:cNvSpPr>
            <a:spLocks noGrp="1"/>
          </p:cNvSpPr>
          <p:nvPr>
            <p:ph type="sldNum" sz="quarter" idx="12"/>
          </p:nvPr>
        </p:nvSpPr>
        <p:spPr/>
        <p:txBody>
          <a:bodyPr/>
          <a:lstStyle/>
          <a:p>
            <a:fld id="{D331C8EA-AA87-4BCB-BCD3-4C1A17771459}" type="slidenum">
              <a:rPr lang="fr-FR" smtClean="0"/>
              <a:t>‹N°›</a:t>
            </a:fld>
            <a:endParaRPr lang="fr-FR"/>
          </a:p>
        </p:txBody>
      </p:sp>
    </p:spTree>
    <p:extLst>
      <p:ext uri="{BB962C8B-B14F-4D97-AF65-F5344CB8AC3E}">
        <p14:creationId xmlns:p14="http://schemas.microsoft.com/office/powerpoint/2010/main" val="773698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5AD0C4F-2142-432F-A642-E0FBB6F30C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83150EE-8508-4D31-90ED-CA83F14F10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9441070-B007-432E-8D82-F01222A32D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F7685A-BF97-45DA-A1AB-F94ED8CC9930}" type="datetime1">
              <a:rPr lang="fr-FR" smtClean="0"/>
              <a:t>25/01/2026</a:t>
            </a:fld>
            <a:endParaRPr lang="fr-FR"/>
          </a:p>
        </p:txBody>
      </p:sp>
      <p:sp>
        <p:nvSpPr>
          <p:cNvPr id="5" name="Espace réservé du pied de page 4">
            <a:extLst>
              <a:ext uri="{FF2B5EF4-FFF2-40B4-BE49-F238E27FC236}">
                <a16:creationId xmlns:a16="http://schemas.microsoft.com/office/drawing/2014/main" id="{A605B813-9A33-4526-81F9-2DC8F30A28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696D70E-9D67-4A28-B7B2-F9EACA04D9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31C8EA-AA87-4BCB-BCD3-4C1A17771459}" type="slidenum">
              <a:rPr lang="fr-FR" smtClean="0"/>
              <a:t>‹N°›</a:t>
            </a:fld>
            <a:endParaRPr lang="fr-FR"/>
          </a:p>
        </p:txBody>
      </p:sp>
    </p:spTree>
    <p:extLst>
      <p:ext uri="{BB962C8B-B14F-4D97-AF65-F5344CB8AC3E}">
        <p14:creationId xmlns:p14="http://schemas.microsoft.com/office/powerpoint/2010/main" val="14579160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C4BD84-C8ED-4AD4-BDF2-21AB45F80693}"/>
              </a:ext>
            </a:extLst>
          </p:cNvPr>
          <p:cNvSpPr>
            <a:spLocks noGrp="1"/>
          </p:cNvSpPr>
          <p:nvPr>
            <p:ph type="ctrTitle"/>
          </p:nvPr>
        </p:nvSpPr>
        <p:spPr>
          <a:xfrm>
            <a:off x="-134911" y="514903"/>
            <a:ext cx="12771619" cy="2387600"/>
          </a:xfrm>
        </p:spPr>
        <p:txBody>
          <a:bodyPr>
            <a:normAutofit fontScale="90000"/>
          </a:bodyPr>
          <a:lstStyle/>
          <a:p>
            <a:r>
              <a:rPr lang="fr-FR" sz="5100" dirty="0">
                <a:solidFill>
                  <a:srgbClr val="002060"/>
                </a:solidFill>
                <a:latin typeface="+mn-lt"/>
              </a:rPr>
              <a:t>L’ENSEIGNEMENT DE SPÉCIALITÉ </a:t>
            </a:r>
            <a:r>
              <a:rPr lang="fr-FR" sz="5100" b="1" dirty="0">
                <a:solidFill>
                  <a:schemeClr val="accent2"/>
                </a:solidFill>
                <a:latin typeface="+mn-lt"/>
              </a:rPr>
              <a:t>EPPCS</a:t>
            </a:r>
            <a:br>
              <a:rPr lang="fr-FR" sz="5100" b="1" dirty="0">
                <a:solidFill>
                  <a:srgbClr val="002060"/>
                </a:solidFill>
                <a:latin typeface="+mn-lt"/>
              </a:rPr>
            </a:br>
            <a:r>
              <a:rPr lang="fr-FR" sz="2200" dirty="0">
                <a:solidFill>
                  <a:schemeClr val="bg1"/>
                </a:solidFill>
                <a:latin typeface="+mn-lt"/>
              </a:rPr>
              <a:t>a</a:t>
            </a:r>
            <a:br>
              <a:rPr lang="fr-FR" sz="5100" b="1" dirty="0">
                <a:solidFill>
                  <a:srgbClr val="002060"/>
                </a:solidFill>
                <a:latin typeface="+mn-lt"/>
              </a:rPr>
            </a:br>
            <a:r>
              <a:rPr lang="fr-FR" sz="5400" b="1" dirty="0">
                <a:solidFill>
                  <a:srgbClr val="002060"/>
                </a:solidFill>
                <a:latin typeface="+mn-lt"/>
              </a:rPr>
              <a:t>É</a:t>
            </a:r>
            <a:r>
              <a:rPr lang="fr-FR" sz="5400" dirty="0">
                <a:solidFill>
                  <a:srgbClr val="002060"/>
                </a:solidFill>
                <a:latin typeface="+mn-lt"/>
              </a:rPr>
              <a:t>DUCATION</a:t>
            </a:r>
            <a:r>
              <a:rPr lang="fr-FR" sz="5400" b="1" dirty="0">
                <a:solidFill>
                  <a:srgbClr val="002060"/>
                </a:solidFill>
                <a:latin typeface="+mn-lt"/>
              </a:rPr>
              <a:t> P</a:t>
            </a:r>
            <a:r>
              <a:rPr lang="fr-FR" sz="5400" dirty="0">
                <a:solidFill>
                  <a:srgbClr val="002060"/>
                </a:solidFill>
                <a:latin typeface="+mn-lt"/>
              </a:rPr>
              <a:t>HYSIQUE</a:t>
            </a:r>
            <a:r>
              <a:rPr lang="fr-FR" sz="5400" b="1" dirty="0">
                <a:solidFill>
                  <a:srgbClr val="002060"/>
                </a:solidFill>
                <a:latin typeface="+mn-lt"/>
              </a:rPr>
              <a:t> P</a:t>
            </a:r>
            <a:r>
              <a:rPr lang="fr-FR" sz="5400" dirty="0">
                <a:solidFill>
                  <a:srgbClr val="002060"/>
                </a:solidFill>
                <a:latin typeface="+mn-lt"/>
              </a:rPr>
              <a:t>RATIQUES</a:t>
            </a:r>
            <a:r>
              <a:rPr lang="fr-FR" sz="5400" b="1" dirty="0">
                <a:solidFill>
                  <a:srgbClr val="002060"/>
                </a:solidFill>
                <a:latin typeface="+mn-lt"/>
              </a:rPr>
              <a:t> </a:t>
            </a:r>
            <a:r>
              <a:rPr lang="fr-FR" sz="5400" dirty="0">
                <a:solidFill>
                  <a:srgbClr val="002060"/>
                </a:solidFill>
                <a:latin typeface="+mn-lt"/>
              </a:rPr>
              <a:t>et</a:t>
            </a:r>
            <a:r>
              <a:rPr lang="fr-FR" sz="5400" b="1" dirty="0">
                <a:solidFill>
                  <a:srgbClr val="002060"/>
                </a:solidFill>
                <a:latin typeface="+mn-lt"/>
              </a:rPr>
              <a:t> C</a:t>
            </a:r>
            <a:r>
              <a:rPr lang="fr-FR" sz="5400" dirty="0">
                <a:solidFill>
                  <a:srgbClr val="002060"/>
                </a:solidFill>
                <a:latin typeface="+mn-lt"/>
              </a:rPr>
              <a:t>ULTURE</a:t>
            </a:r>
            <a:r>
              <a:rPr lang="fr-FR" sz="5400" b="1" dirty="0">
                <a:solidFill>
                  <a:srgbClr val="002060"/>
                </a:solidFill>
                <a:latin typeface="+mn-lt"/>
              </a:rPr>
              <a:t> S</a:t>
            </a:r>
            <a:r>
              <a:rPr lang="fr-FR" sz="5400" dirty="0">
                <a:solidFill>
                  <a:srgbClr val="002060"/>
                </a:solidFill>
                <a:latin typeface="+mn-lt"/>
              </a:rPr>
              <a:t>PORTIVES </a:t>
            </a:r>
            <a:endParaRPr lang="fr-FR" sz="5100" dirty="0">
              <a:solidFill>
                <a:srgbClr val="002060"/>
              </a:solidFill>
              <a:latin typeface="+mn-lt"/>
            </a:endParaRPr>
          </a:p>
        </p:txBody>
      </p:sp>
      <p:pic>
        <p:nvPicPr>
          <p:cNvPr id="18" name="Espace réservé du contenu 4" descr="Une image contenant texte, graphiques vectoriels&#10;&#10;Description générée automatiquement">
            <a:extLst>
              <a:ext uri="{FF2B5EF4-FFF2-40B4-BE49-F238E27FC236}">
                <a16:creationId xmlns:a16="http://schemas.microsoft.com/office/drawing/2014/main" id="{860C0284-5FA5-4FA2-8677-B93A17760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4927" y="3429000"/>
            <a:ext cx="3609571" cy="3609571"/>
          </a:xfrm>
          <a:prstGeom prst="rect">
            <a:avLst/>
          </a:prstGeom>
        </p:spPr>
      </p:pic>
      <p:sp>
        <p:nvSpPr>
          <p:cNvPr id="3" name="Ellipse 2">
            <a:extLst>
              <a:ext uri="{FF2B5EF4-FFF2-40B4-BE49-F238E27FC236}">
                <a16:creationId xmlns:a16="http://schemas.microsoft.com/office/drawing/2014/main" id="{1AC46A9D-BD48-452B-B3FE-55182CA72482}"/>
              </a:ext>
            </a:extLst>
          </p:cNvPr>
          <p:cNvSpPr/>
          <p:nvPr/>
        </p:nvSpPr>
        <p:spPr>
          <a:xfrm>
            <a:off x="-1722492" y="3159125"/>
            <a:ext cx="8828142" cy="8050729"/>
          </a:xfrm>
          <a:prstGeom prst="ellipse">
            <a:avLst/>
          </a:prstGeom>
          <a:solidFill>
            <a:srgbClr val="FFD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7" name="Image 6">
            <a:extLst>
              <a:ext uri="{FF2B5EF4-FFF2-40B4-BE49-F238E27FC236}">
                <a16:creationId xmlns:a16="http://schemas.microsoft.com/office/drawing/2014/main" id="{42F7DA7D-73A8-4577-91CB-EFA72F4EA805}"/>
              </a:ext>
            </a:extLst>
          </p:cNvPr>
          <p:cNvPicPr>
            <a:picLocks noChangeAspect="1"/>
          </p:cNvPicPr>
          <p:nvPr/>
        </p:nvPicPr>
        <p:blipFill rotWithShape="1">
          <a:blip r:embed="rId4"/>
          <a:srcRect l="51848" t="56038" r="39989" b="32414"/>
          <a:stretch/>
        </p:blipFill>
        <p:spPr>
          <a:xfrm>
            <a:off x="10955493" y="2749155"/>
            <a:ext cx="1030437" cy="819939"/>
          </a:xfrm>
          <a:prstGeom prst="rect">
            <a:avLst/>
          </a:prstGeom>
        </p:spPr>
      </p:pic>
    </p:spTree>
    <p:extLst>
      <p:ext uri="{BB962C8B-B14F-4D97-AF65-F5344CB8AC3E}">
        <p14:creationId xmlns:p14="http://schemas.microsoft.com/office/powerpoint/2010/main" val="3558658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 coins arrondis 20">
            <a:extLst>
              <a:ext uri="{FF2B5EF4-FFF2-40B4-BE49-F238E27FC236}">
                <a16:creationId xmlns:a16="http://schemas.microsoft.com/office/drawing/2014/main" id="{86C6F200-CE34-42B9-8D8F-59FA88B764E3}"/>
              </a:ext>
            </a:extLst>
          </p:cNvPr>
          <p:cNvSpPr/>
          <p:nvPr/>
        </p:nvSpPr>
        <p:spPr>
          <a:xfrm>
            <a:off x="-1114425" y="1209675"/>
            <a:ext cx="45719" cy="47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a:extLst>
              <a:ext uri="{FF2B5EF4-FFF2-40B4-BE49-F238E27FC236}">
                <a16:creationId xmlns:a16="http://schemas.microsoft.com/office/drawing/2014/main" id="{BF44168C-B8C7-4671-BC8D-90220E2201E7}"/>
              </a:ext>
            </a:extLst>
          </p:cNvPr>
          <p:cNvSpPr>
            <a:spLocks noGrp="1"/>
          </p:cNvSpPr>
          <p:nvPr>
            <p:ph type="sldNum" sz="quarter" idx="12"/>
          </p:nvPr>
        </p:nvSpPr>
        <p:spPr/>
        <p:txBody>
          <a:bodyPr/>
          <a:lstStyle/>
          <a:p>
            <a:fld id="{D331C8EA-AA87-4BCB-BCD3-4C1A17771459}" type="slidenum">
              <a:rPr lang="fr-FR" sz="2400" smtClean="0">
                <a:solidFill>
                  <a:srgbClr val="C00000"/>
                </a:solidFill>
              </a:rPr>
              <a:t>2</a:t>
            </a:fld>
            <a:endParaRPr lang="fr-FR" sz="2400" dirty="0">
              <a:solidFill>
                <a:srgbClr val="C00000"/>
              </a:solidFill>
            </a:endParaRPr>
          </a:p>
        </p:txBody>
      </p:sp>
      <p:pic>
        <p:nvPicPr>
          <p:cNvPr id="4" name="Image 3">
            <a:extLst>
              <a:ext uri="{FF2B5EF4-FFF2-40B4-BE49-F238E27FC236}">
                <a16:creationId xmlns:a16="http://schemas.microsoft.com/office/drawing/2014/main" id="{D55785C9-C709-9887-9624-DF29AE083D0C}"/>
              </a:ext>
            </a:extLst>
          </p:cNvPr>
          <p:cNvPicPr>
            <a:picLocks noChangeAspect="1"/>
          </p:cNvPicPr>
          <p:nvPr/>
        </p:nvPicPr>
        <p:blipFill rotWithShape="1">
          <a:blip r:embed="rId3"/>
          <a:srcRect l="37375" t="58222" r="21125" b="28222"/>
          <a:stretch/>
        </p:blipFill>
        <p:spPr>
          <a:xfrm>
            <a:off x="2306417" y="2736921"/>
            <a:ext cx="7533445" cy="1384157"/>
          </a:xfrm>
          <a:prstGeom prst="rect">
            <a:avLst/>
          </a:prstGeom>
        </p:spPr>
      </p:pic>
      <p:sp>
        <p:nvSpPr>
          <p:cNvPr id="10" name="Rectangle : avec coins arrondis en diagonale 9">
            <a:extLst>
              <a:ext uri="{FF2B5EF4-FFF2-40B4-BE49-F238E27FC236}">
                <a16:creationId xmlns:a16="http://schemas.microsoft.com/office/drawing/2014/main" id="{62B383D3-DDA2-AB9A-DFC3-F7B523ED5A29}"/>
              </a:ext>
            </a:extLst>
          </p:cNvPr>
          <p:cNvSpPr/>
          <p:nvPr/>
        </p:nvSpPr>
        <p:spPr>
          <a:xfrm>
            <a:off x="-24000" y="76200"/>
            <a:ext cx="12194281" cy="1307421"/>
          </a:xfrm>
          <a:prstGeom prst="round2Diag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dirty="0">
                <a:solidFill>
                  <a:srgbClr val="002060"/>
                </a:solidFill>
                <a:latin typeface="+mn-lt"/>
              </a:rPr>
              <a:t>L’ENSEIGNEMENT DE SPÉCIALITÉ EPPCS</a:t>
            </a:r>
            <a:endParaRPr lang="fr-FR" sz="3800" b="1" dirty="0">
              <a:solidFill>
                <a:srgbClr val="002060"/>
              </a:solidFill>
            </a:endParaRPr>
          </a:p>
        </p:txBody>
      </p:sp>
      <p:cxnSp>
        <p:nvCxnSpPr>
          <p:cNvPr id="11" name="Connecteur droit 10">
            <a:extLst>
              <a:ext uri="{FF2B5EF4-FFF2-40B4-BE49-F238E27FC236}">
                <a16:creationId xmlns:a16="http://schemas.microsoft.com/office/drawing/2014/main" id="{628298F8-18E0-6FB1-C1B0-AE32331A36E3}"/>
              </a:ext>
            </a:extLst>
          </p:cNvPr>
          <p:cNvCxnSpPr>
            <a:cxnSpLocks/>
          </p:cNvCxnSpPr>
          <p:nvPr/>
        </p:nvCxnSpPr>
        <p:spPr>
          <a:xfrm>
            <a:off x="-24000" y="1459186"/>
            <a:ext cx="122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5754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ZoneTexte 19">
            <a:extLst>
              <a:ext uri="{FF2B5EF4-FFF2-40B4-BE49-F238E27FC236}">
                <a16:creationId xmlns:a16="http://schemas.microsoft.com/office/drawing/2014/main" id="{C2010ACA-3EBD-4CAF-AC7B-6A40D23F20BE}"/>
              </a:ext>
            </a:extLst>
          </p:cNvPr>
          <p:cNvSpPr txBox="1"/>
          <p:nvPr/>
        </p:nvSpPr>
        <p:spPr>
          <a:xfrm>
            <a:off x="325517" y="2939962"/>
            <a:ext cx="11540966" cy="2308324"/>
          </a:xfrm>
          <a:prstGeom prst="rect">
            <a:avLst/>
          </a:prstGeom>
          <a:noFill/>
        </p:spPr>
        <p:txBody>
          <a:bodyPr wrap="square">
            <a:spAutoFit/>
          </a:bodyPr>
          <a:lstStyle/>
          <a:p>
            <a:pPr algn="just"/>
            <a:r>
              <a:rPr lang="fr-FR" sz="3600" dirty="0">
                <a:solidFill>
                  <a:srgbClr val="002060"/>
                </a:solidFill>
              </a:rPr>
              <a:t>pour </a:t>
            </a:r>
            <a:r>
              <a:rPr lang="fr-FR" sz="3600" b="1" dirty="0">
                <a:solidFill>
                  <a:schemeClr val="accent2"/>
                </a:solidFill>
              </a:rPr>
              <a:t>tous les lycéens </a:t>
            </a:r>
            <a:r>
              <a:rPr lang="fr-FR" sz="3600" dirty="0">
                <a:solidFill>
                  <a:schemeClr val="accent2"/>
                </a:solidFill>
              </a:rPr>
              <a:t>et</a:t>
            </a:r>
            <a:r>
              <a:rPr lang="fr-FR" sz="3600" b="1" dirty="0">
                <a:solidFill>
                  <a:schemeClr val="accent2"/>
                </a:solidFill>
              </a:rPr>
              <a:t> toutes les lycéennes</a:t>
            </a:r>
            <a:r>
              <a:rPr lang="fr-FR" sz="3600" b="1" dirty="0">
                <a:solidFill>
                  <a:srgbClr val="002060"/>
                </a:solidFill>
              </a:rPr>
              <a:t>  </a:t>
            </a:r>
            <a:r>
              <a:rPr lang="fr-FR" sz="3600" dirty="0">
                <a:solidFill>
                  <a:srgbClr val="002060"/>
                </a:solidFill>
              </a:rPr>
              <a:t>ayant une appétence pour les </a:t>
            </a:r>
            <a:r>
              <a:rPr lang="fr-FR" sz="3600" b="1" dirty="0">
                <a:solidFill>
                  <a:srgbClr val="002060"/>
                </a:solidFill>
              </a:rPr>
              <a:t>activités physiques, sportives et artistiques</a:t>
            </a:r>
            <a:r>
              <a:rPr lang="fr-FR" sz="3600" dirty="0">
                <a:solidFill>
                  <a:srgbClr val="002060"/>
                </a:solidFill>
              </a:rPr>
              <a:t> dans leurs dimensions </a:t>
            </a:r>
            <a:r>
              <a:rPr lang="fr-FR" sz="3600" b="1" dirty="0">
                <a:solidFill>
                  <a:srgbClr val="002060"/>
                </a:solidFill>
              </a:rPr>
              <a:t>pratiques</a:t>
            </a:r>
            <a:r>
              <a:rPr lang="fr-FR" sz="3600" dirty="0">
                <a:solidFill>
                  <a:srgbClr val="002060"/>
                </a:solidFill>
              </a:rPr>
              <a:t>, </a:t>
            </a:r>
            <a:r>
              <a:rPr lang="fr-FR" sz="3600" b="1" dirty="0">
                <a:solidFill>
                  <a:srgbClr val="002060"/>
                </a:solidFill>
              </a:rPr>
              <a:t>sociales</a:t>
            </a:r>
            <a:r>
              <a:rPr lang="fr-FR" sz="3600" dirty="0">
                <a:solidFill>
                  <a:srgbClr val="002060"/>
                </a:solidFill>
              </a:rPr>
              <a:t> et </a:t>
            </a:r>
            <a:r>
              <a:rPr lang="fr-FR" sz="3600" b="1" dirty="0">
                <a:solidFill>
                  <a:srgbClr val="002060"/>
                </a:solidFill>
              </a:rPr>
              <a:t>culturelles</a:t>
            </a:r>
            <a:r>
              <a:rPr lang="fr-FR" sz="3600" dirty="0">
                <a:solidFill>
                  <a:srgbClr val="002060"/>
                </a:solidFill>
              </a:rPr>
              <a:t>.</a:t>
            </a:r>
          </a:p>
        </p:txBody>
      </p:sp>
      <p:sp>
        <p:nvSpPr>
          <p:cNvPr id="21" name="Rectangle : coins arrondis 20">
            <a:extLst>
              <a:ext uri="{FF2B5EF4-FFF2-40B4-BE49-F238E27FC236}">
                <a16:creationId xmlns:a16="http://schemas.microsoft.com/office/drawing/2014/main" id="{86C6F200-CE34-42B9-8D8F-59FA88B764E3}"/>
              </a:ext>
            </a:extLst>
          </p:cNvPr>
          <p:cNvSpPr/>
          <p:nvPr/>
        </p:nvSpPr>
        <p:spPr>
          <a:xfrm>
            <a:off x="-1114425" y="1209675"/>
            <a:ext cx="45719" cy="47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a:extLst>
              <a:ext uri="{FF2B5EF4-FFF2-40B4-BE49-F238E27FC236}">
                <a16:creationId xmlns:a16="http://schemas.microsoft.com/office/drawing/2014/main" id="{BF44168C-B8C7-4671-BC8D-90220E2201E7}"/>
              </a:ext>
            </a:extLst>
          </p:cNvPr>
          <p:cNvSpPr>
            <a:spLocks noGrp="1"/>
          </p:cNvSpPr>
          <p:nvPr>
            <p:ph type="sldNum" sz="quarter" idx="12"/>
          </p:nvPr>
        </p:nvSpPr>
        <p:spPr/>
        <p:txBody>
          <a:bodyPr/>
          <a:lstStyle/>
          <a:p>
            <a:fld id="{D331C8EA-AA87-4BCB-BCD3-4C1A17771459}" type="slidenum">
              <a:rPr lang="fr-FR" sz="2400" smtClean="0">
                <a:solidFill>
                  <a:srgbClr val="C00000"/>
                </a:solidFill>
              </a:rPr>
              <a:t>3</a:t>
            </a:fld>
            <a:endParaRPr lang="fr-FR" sz="2400" dirty="0">
              <a:solidFill>
                <a:srgbClr val="C00000"/>
              </a:solidFill>
            </a:endParaRPr>
          </a:p>
        </p:txBody>
      </p:sp>
      <p:pic>
        <p:nvPicPr>
          <p:cNvPr id="3" name="Image 2">
            <a:extLst>
              <a:ext uri="{FF2B5EF4-FFF2-40B4-BE49-F238E27FC236}">
                <a16:creationId xmlns:a16="http://schemas.microsoft.com/office/drawing/2014/main" id="{7D195CB8-CD93-B436-2037-7EB759C3EB01}"/>
              </a:ext>
            </a:extLst>
          </p:cNvPr>
          <p:cNvPicPr>
            <a:picLocks noChangeAspect="1"/>
          </p:cNvPicPr>
          <p:nvPr/>
        </p:nvPicPr>
        <p:blipFill rotWithShape="1">
          <a:blip r:embed="rId3"/>
          <a:srcRect l="51848" t="56038" r="39989" b="32414"/>
          <a:stretch/>
        </p:blipFill>
        <p:spPr>
          <a:xfrm>
            <a:off x="441960" y="1789605"/>
            <a:ext cx="1030437" cy="819939"/>
          </a:xfrm>
          <a:prstGeom prst="rect">
            <a:avLst/>
          </a:prstGeom>
        </p:spPr>
      </p:pic>
      <p:sp>
        <p:nvSpPr>
          <p:cNvPr id="7" name="Rectangle : avec coins arrondis en diagonale 6">
            <a:extLst>
              <a:ext uri="{FF2B5EF4-FFF2-40B4-BE49-F238E27FC236}">
                <a16:creationId xmlns:a16="http://schemas.microsoft.com/office/drawing/2014/main" id="{8167E8D2-37CD-C70C-D4BE-9C9D57EB10A0}"/>
              </a:ext>
            </a:extLst>
          </p:cNvPr>
          <p:cNvSpPr/>
          <p:nvPr/>
        </p:nvSpPr>
        <p:spPr>
          <a:xfrm>
            <a:off x="-24000" y="76200"/>
            <a:ext cx="12194281" cy="1307421"/>
          </a:xfrm>
          <a:prstGeom prst="round2Diag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dirty="0">
                <a:solidFill>
                  <a:srgbClr val="002060"/>
                </a:solidFill>
                <a:latin typeface="+mn-lt"/>
              </a:rPr>
              <a:t>POUR QUI ?</a:t>
            </a:r>
            <a:endParaRPr lang="fr-FR" sz="3800" b="1" dirty="0">
              <a:solidFill>
                <a:srgbClr val="002060"/>
              </a:solidFill>
            </a:endParaRPr>
          </a:p>
        </p:txBody>
      </p:sp>
      <p:cxnSp>
        <p:nvCxnSpPr>
          <p:cNvPr id="8" name="Connecteur droit 7">
            <a:extLst>
              <a:ext uri="{FF2B5EF4-FFF2-40B4-BE49-F238E27FC236}">
                <a16:creationId xmlns:a16="http://schemas.microsoft.com/office/drawing/2014/main" id="{604129DA-567F-4D01-4C6E-2EBB217ED4A9}"/>
              </a:ext>
            </a:extLst>
          </p:cNvPr>
          <p:cNvCxnSpPr>
            <a:cxnSpLocks/>
          </p:cNvCxnSpPr>
          <p:nvPr/>
        </p:nvCxnSpPr>
        <p:spPr>
          <a:xfrm>
            <a:off x="-24000" y="1459186"/>
            <a:ext cx="122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2611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ZoneTexte 19">
            <a:extLst>
              <a:ext uri="{FF2B5EF4-FFF2-40B4-BE49-F238E27FC236}">
                <a16:creationId xmlns:a16="http://schemas.microsoft.com/office/drawing/2014/main" id="{C2010ACA-3EBD-4CAF-AC7B-6A40D23F20BE}"/>
              </a:ext>
            </a:extLst>
          </p:cNvPr>
          <p:cNvSpPr txBox="1"/>
          <p:nvPr/>
        </p:nvSpPr>
        <p:spPr>
          <a:xfrm>
            <a:off x="692348" y="1534752"/>
            <a:ext cx="10807303" cy="4878259"/>
          </a:xfrm>
          <a:prstGeom prst="rect">
            <a:avLst/>
          </a:prstGeom>
          <a:noFill/>
        </p:spPr>
        <p:txBody>
          <a:bodyPr wrap="square">
            <a:spAutoFit/>
          </a:bodyPr>
          <a:lstStyle/>
          <a:p>
            <a:pPr algn="just"/>
            <a:endParaRPr lang="fr-FR" sz="2300" b="1" dirty="0">
              <a:solidFill>
                <a:srgbClr val="002060"/>
              </a:solidFill>
              <a:latin typeface="+mn-lt"/>
            </a:endParaRPr>
          </a:p>
          <a:p>
            <a:pPr algn="just"/>
            <a:r>
              <a:rPr lang="fr-FR" sz="2400" b="1" i="1" dirty="0">
                <a:solidFill>
                  <a:srgbClr val="002060"/>
                </a:solidFill>
              </a:rPr>
              <a:t>QUELLE POURSUITE D’ÉTUDE ?</a:t>
            </a:r>
          </a:p>
          <a:p>
            <a:pPr algn="just"/>
            <a:endParaRPr lang="fr-FR" sz="2400" b="1" i="1" dirty="0">
              <a:solidFill>
                <a:srgbClr val="002060"/>
              </a:solidFill>
            </a:endParaRPr>
          </a:p>
          <a:p>
            <a:pPr marL="342900" indent="-342900" algn="just">
              <a:buFont typeface="Wingdings" panose="05000000000000000000" pitchFamily="2" charset="2"/>
              <a:buChar char="à"/>
            </a:pPr>
            <a:r>
              <a:rPr lang="fr-FR" sz="2400" b="1" dirty="0">
                <a:solidFill>
                  <a:srgbClr val="C00000"/>
                </a:solidFill>
              </a:rPr>
              <a:t>LICENCE STAPS </a:t>
            </a:r>
            <a:r>
              <a:rPr lang="fr-FR" sz="2400" dirty="0">
                <a:solidFill>
                  <a:srgbClr val="002060"/>
                </a:solidFill>
              </a:rPr>
              <a:t>(SCIENCES ET TECHNIQUES DES ACTIVITÉS PHYSIQUES ET SPORTIVES)</a:t>
            </a:r>
            <a:endParaRPr lang="fr-FR" sz="2400" b="1" i="1" dirty="0">
              <a:solidFill>
                <a:srgbClr val="002060"/>
              </a:solidFill>
            </a:endParaRPr>
          </a:p>
          <a:p>
            <a:pPr marL="342900" indent="-342900" algn="just">
              <a:buFont typeface="Wingdings" panose="05000000000000000000" pitchFamily="2" charset="2"/>
              <a:buChar char="à"/>
            </a:pPr>
            <a:endParaRPr lang="fr-FR" sz="2400" b="1" i="1" dirty="0">
              <a:solidFill>
                <a:srgbClr val="002060"/>
              </a:solidFill>
            </a:endParaRPr>
          </a:p>
          <a:p>
            <a:pPr algn="just"/>
            <a:r>
              <a:rPr lang="fr-FR" sz="2400" b="1" i="1" dirty="0">
                <a:solidFill>
                  <a:srgbClr val="002060"/>
                </a:solidFill>
              </a:rPr>
              <a:t>POUR FAIRE QUOI ?</a:t>
            </a:r>
          </a:p>
          <a:p>
            <a:pPr marL="342900" indent="-342900" algn="just">
              <a:buFont typeface="Wingdings" panose="05000000000000000000" pitchFamily="2" charset="2"/>
              <a:buChar char="q"/>
            </a:pPr>
            <a:r>
              <a:rPr lang="fr-FR" sz="2400" dirty="0">
                <a:solidFill>
                  <a:srgbClr val="002060"/>
                </a:solidFill>
              </a:rPr>
              <a:t>MÉTIERS DE L’</a:t>
            </a:r>
            <a:r>
              <a:rPr lang="fr-FR" sz="2400" b="1" dirty="0">
                <a:solidFill>
                  <a:srgbClr val="002060"/>
                </a:solidFill>
              </a:rPr>
              <a:t>ENSEIGNEMENT </a:t>
            </a:r>
            <a:r>
              <a:rPr lang="fr-FR" sz="2400" dirty="0">
                <a:solidFill>
                  <a:srgbClr val="002060"/>
                </a:solidFill>
              </a:rPr>
              <a:t>ET DE L’</a:t>
            </a:r>
            <a:r>
              <a:rPr lang="fr-FR" sz="2400" b="1" dirty="0">
                <a:solidFill>
                  <a:srgbClr val="002060"/>
                </a:solidFill>
              </a:rPr>
              <a:t>ÉDUCATION</a:t>
            </a:r>
            <a:r>
              <a:rPr lang="fr-FR" sz="2400" dirty="0">
                <a:solidFill>
                  <a:srgbClr val="002060"/>
                </a:solidFill>
              </a:rPr>
              <a:t> </a:t>
            </a:r>
          </a:p>
          <a:p>
            <a:pPr marL="342900" indent="-342900" algn="just">
              <a:buFont typeface="Wingdings" panose="05000000000000000000" pitchFamily="2" charset="2"/>
              <a:buChar char="q"/>
            </a:pPr>
            <a:r>
              <a:rPr lang="fr-FR" sz="2400" dirty="0">
                <a:solidFill>
                  <a:srgbClr val="002060"/>
                </a:solidFill>
              </a:rPr>
              <a:t>MÉTIERS DE LA </a:t>
            </a:r>
            <a:r>
              <a:rPr lang="fr-FR" sz="2400" b="1" dirty="0">
                <a:solidFill>
                  <a:srgbClr val="002060"/>
                </a:solidFill>
              </a:rPr>
              <a:t>RECHERCHE DANS LES DOMAINES DE L’ACTIVITÉ PHYSIQUE </a:t>
            </a:r>
          </a:p>
          <a:p>
            <a:pPr marL="342900" indent="-342900" algn="just">
              <a:buFont typeface="Wingdings" panose="05000000000000000000" pitchFamily="2" charset="2"/>
              <a:buChar char="q"/>
            </a:pPr>
            <a:r>
              <a:rPr lang="fr-FR" sz="2400" dirty="0">
                <a:solidFill>
                  <a:srgbClr val="002060"/>
                </a:solidFill>
              </a:rPr>
              <a:t>MÉTIERS DE L’</a:t>
            </a:r>
            <a:r>
              <a:rPr lang="fr-FR" sz="2400" b="1" dirty="0">
                <a:solidFill>
                  <a:srgbClr val="002060"/>
                </a:solidFill>
              </a:rPr>
              <a:t>ENTRAINEMENT SPORTIF </a:t>
            </a:r>
          </a:p>
          <a:p>
            <a:pPr marL="342900" indent="-342900" algn="just">
              <a:buFont typeface="Wingdings" panose="05000000000000000000" pitchFamily="2" charset="2"/>
              <a:buChar char="q"/>
            </a:pPr>
            <a:r>
              <a:rPr lang="fr-FR" sz="2400" dirty="0">
                <a:solidFill>
                  <a:srgbClr val="002060"/>
                </a:solidFill>
              </a:rPr>
              <a:t>MÉTIERS DU </a:t>
            </a:r>
            <a:r>
              <a:rPr lang="fr-FR" sz="2400" b="1" dirty="0">
                <a:solidFill>
                  <a:srgbClr val="002060"/>
                </a:solidFill>
              </a:rPr>
              <a:t>MANAGEMENT DU SPORT</a:t>
            </a:r>
          </a:p>
          <a:p>
            <a:pPr marL="342900" indent="-342900" algn="just">
              <a:buFont typeface="Wingdings" panose="05000000000000000000" pitchFamily="2" charset="2"/>
              <a:buChar char="q"/>
            </a:pPr>
            <a:r>
              <a:rPr lang="fr-FR" sz="2400" dirty="0">
                <a:solidFill>
                  <a:srgbClr val="002060"/>
                </a:solidFill>
              </a:rPr>
              <a:t>MÉTIERS DE LA</a:t>
            </a:r>
            <a:r>
              <a:rPr lang="fr-FR" sz="2400" b="1" dirty="0">
                <a:solidFill>
                  <a:srgbClr val="002060"/>
                </a:solidFill>
              </a:rPr>
              <a:t> SANTÉ </a:t>
            </a:r>
            <a:r>
              <a:rPr lang="fr-FR" sz="2400" dirty="0">
                <a:solidFill>
                  <a:srgbClr val="002060"/>
                </a:solidFill>
              </a:rPr>
              <a:t>et de L’</a:t>
            </a:r>
            <a:r>
              <a:rPr lang="fr-FR" sz="2400" b="1" dirty="0">
                <a:solidFill>
                  <a:srgbClr val="002060"/>
                </a:solidFill>
              </a:rPr>
              <a:t>ACTIVITÉ PHYSIQUE ADAPTÉE</a:t>
            </a:r>
          </a:p>
          <a:p>
            <a:pPr marL="342900" indent="-342900" algn="just">
              <a:buFont typeface="Wingdings" panose="05000000000000000000" pitchFamily="2" charset="2"/>
              <a:buChar char="q"/>
            </a:pPr>
            <a:r>
              <a:rPr lang="fr-FR" sz="2400" dirty="0">
                <a:solidFill>
                  <a:srgbClr val="002060"/>
                </a:solidFill>
              </a:rPr>
              <a:t>MÉTIERS DE LA </a:t>
            </a:r>
            <a:r>
              <a:rPr lang="fr-FR" sz="2400" b="1" dirty="0">
                <a:solidFill>
                  <a:srgbClr val="002060"/>
                </a:solidFill>
              </a:rPr>
              <a:t>PROTECTION DES PERSONNES</a:t>
            </a:r>
          </a:p>
        </p:txBody>
      </p:sp>
      <p:sp>
        <p:nvSpPr>
          <p:cNvPr id="21" name="Rectangle : coins arrondis 20">
            <a:extLst>
              <a:ext uri="{FF2B5EF4-FFF2-40B4-BE49-F238E27FC236}">
                <a16:creationId xmlns:a16="http://schemas.microsoft.com/office/drawing/2014/main" id="{86C6F200-CE34-42B9-8D8F-59FA88B764E3}"/>
              </a:ext>
            </a:extLst>
          </p:cNvPr>
          <p:cNvSpPr/>
          <p:nvPr/>
        </p:nvSpPr>
        <p:spPr>
          <a:xfrm>
            <a:off x="-1114425" y="1209675"/>
            <a:ext cx="45719" cy="47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a:extLst>
              <a:ext uri="{FF2B5EF4-FFF2-40B4-BE49-F238E27FC236}">
                <a16:creationId xmlns:a16="http://schemas.microsoft.com/office/drawing/2014/main" id="{BF44168C-B8C7-4671-BC8D-90220E2201E7}"/>
              </a:ext>
            </a:extLst>
          </p:cNvPr>
          <p:cNvSpPr>
            <a:spLocks noGrp="1"/>
          </p:cNvSpPr>
          <p:nvPr>
            <p:ph type="sldNum" sz="quarter" idx="12"/>
          </p:nvPr>
        </p:nvSpPr>
        <p:spPr/>
        <p:txBody>
          <a:bodyPr/>
          <a:lstStyle/>
          <a:p>
            <a:fld id="{D331C8EA-AA87-4BCB-BCD3-4C1A17771459}" type="slidenum">
              <a:rPr lang="fr-FR" sz="2400" smtClean="0">
                <a:solidFill>
                  <a:srgbClr val="C00000"/>
                </a:solidFill>
              </a:rPr>
              <a:t>4</a:t>
            </a:fld>
            <a:endParaRPr lang="fr-FR" sz="2400" dirty="0">
              <a:solidFill>
                <a:srgbClr val="C00000"/>
              </a:solidFill>
            </a:endParaRPr>
          </a:p>
        </p:txBody>
      </p:sp>
      <p:sp>
        <p:nvSpPr>
          <p:cNvPr id="4" name="Rectangle : avec coins arrondis en diagonale 3">
            <a:extLst>
              <a:ext uri="{FF2B5EF4-FFF2-40B4-BE49-F238E27FC236}">
                <a16:creationId xmlns:a16="http://schemas.microsoft.com/office/drawing/2014/main" id="{1AE5B43A-E6BA-966E-0EA0-B346DD6A208A}"/>
              </a:ext>
            </a:extLst>
          </p:cNvPr>
          <p:cNvSpPr/>
          <p:nvPr/>
        </p:nvSpPr>
        <p:spPr>
          <a:xfrm>
            <a:off x="-24000" y="76200"/>
            <a:ext cx="12194281" cy="1307421"/>
          </a:xfrm>
          <a:prstGeom prst="round2Diag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dirty="0">
                <a:solidFill>
                  <a:srgbClr val="002060"/>
                </a:solidFill>
                <a:latin typeface="+mn-lt"/>
              </a:rPr>
              <a:t>QUELLES POURSUITES D’ETUDES et QUELS METIERS ?</a:t>
            </a:r>
            <a:endParaRPr lang="fr-FR" sz="3800" b="1" dirty="0">
              <a:solidFill>
                <a:srgbClr val="002060"/>
              </a:solidFill>
            </a:endParaRPr>
          </a:p>
        </p:txBody>
      </p:sp>
      <p:cxnSp>
        <p:nvCxnSpPr>
          <p:cNvPr id="5" name="Connecteur droit 4">
            <a:extLst>
              <a:ext uri="{FF2B5EF4-FFF2-40B4-BE49-F238E27FC236}">
                <a16:creationId xmlns:a16="http://schemas.microsoft.com/office/drawing/2014/main" id="{356E2E58-CCA6-4C96-4C2F-89B69E3056E3}"/>
              </a:ext>
            </a:extLst>
          </p:cNvPr>
          <p:cNvCxnSpPr>
            <a:cxnSpLocks/>
          </p:cNvCxnSpPr>
          <p:nvPr/>
        </p:nvCxnSpPr>
        <p:spPr>
          <a:xfrm>
            <a:off x="-24000" y="1459186"/>
            <a:ext cx="122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855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ZoneTexte 19">
            <a:extLst>
              <a:ext uri="{FF2B5EF4-FFF2-40B4-BE49-F238E27FC236}">
                <a16:creationId xmlns:a16="http://schemas.microsoft.com/office/drawing/2014/main" id="{C2010ACA-3EBD-4CAF-AC7B-6A40D23F20BE}"/>
              </a:ext>
            </a:extLst>
          </p:cNvPr>
          <p:cNvSpPr txBox="1"/>
          <p:nvPr/>
        </p:nvSpPr>
        <p:spPr>
          <a:xfrm>
            <a:off x="464185" y="1417879"/>
            <a:ext cx="11263630" cy="830997"/>
          </a:xfrm>
          <a:prstGeom prst="rect">
            <a:avLst/>
          </a:prstGeom>
          <a:noFill/>
        </p:spPr>
        <p:txBody>
          <a:bodyPr wrap="square">
            <a:spAutoFit/>
          </a:bodyPr>
          <a:lstStyle/>
          <a:p>
            <a:pPr algn="just"/>
            <a:endParaRPr lang="fr-FR" sz="2400" dirty="0">
              <a:solidFill>
                <a:srgbClr val="002060"/>
              </a:solidFill>
              <a:latin typeface="+mn-lt"/>
            </a:endParaRPr>
          </a:p>
          <a:p>
            <a:pPr algn="just"/>
            <a:endParaRPr lang="fr-FR" sz="2400" b="1" dirty="0">
              <a:solidFill>
                <a:srgbClr val="002060"/>
              </a:solidFill>
              <a:latin typeface="+mn-lt"/>
            </a:endParaRPr>
          </a:p>
        </p:txBody>
      </p:sp>
      <p:sp>
        <p:nvSpPr>
          <p:cNvPr id="21" name="Rectangle : coins arrondis 20">
            <a:extLst>
              <a:ext uri="{FF2B5EF4-FFF2-40B4-BE49-F238E27FC236}">
                <a16:creationId xmlns:a16="http://schemas.microsoft.com/office/drawing/2014/main" id="{86C6F200-CE34-42B9-8D8F-59FA88B764E3}"/>
              </a:ext>
            </a:extLst>
          </p:cNvPr>
          <p:cNvSpPr/>
          <p:nvPr/>
        </p:nvSpPr>
        <p:spPr>
          <a:xfrm>
            <a:off x="-1114425" y="1209675"/>
            <a:ext cx="45719" cy="47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a:extLst>
              <a:ext uri="{FF2B5EF4-FFF2-40B4-BE49-F238E27FC236}">
                <a16:creationId xmlns:a16="http://schemas.microsoft.com/office/drawing/2014/main" id="{BF44168C-B8C7-4671-BC8D-90220E2201E7}"/>
              </a:ext>
            </a:extLst>
          </p:cNvPr>
          <p:cNvSpPr>
            <a:spLocks noGrp="1"/>
          </p:cNvSpPr>
          <p:nvPr>
            <p:ph type="sldNum" sz="quarter" idx="12"/>
          </p:nvPr>
        </p:nvSpPr>
        <p:spPr/>
        <p:txBody>
          <a:bodyPr/>
          <a:lstStyle/>
          <a:p>
            <a:fld id="{D331C8EA-AA87-4BCB-BCD3-4C1A17771459}" type="slidenum">
              <a:rPr lang="fr-FR" sz="2400" smtClean="0">
                <a:solidFill>
                  <a:srgbClr val="C00000"/>
                </a:solidFill>
              </a:rPr>
              <a:t>5</a:t>
            </a:fld>
            <a:endParaRPr lang="fr-FR" sz="2400" dirty="0">
              <a:solidFill>
                <a:srgbClr val="C00000"/>
              </a:solidFill>
            </a:endParaRPr>
          </a:p>
        </p:txBody>
      </p:sp>
      <p:pic>
        <p:nvPicPr>
          <p:cNvPr id="7" name="Image 6">
            <a:extLst>
              <a:ext uri="{FF2B5EF4-FFF2-40B4-BE49-F238E27FC236}">
                <a16:creationId xmlns:a16="http://schemas.microsoft.com/office/drawing/2014/main" id="{EDF55AC4-E3EA-4115-9CD1-AB5E01083DC2}"/>
              </a:ext>
            </a:extLst>
          </p:cNvPr>
          <p:cNvPicPr>
            <a:picLocks noChangeAspect="1"/>
          </p:cNvPicPr>
          <p:nvPr/>
        </p:nvPicPr>
        <p:blipFill rotWithShape="1">
          <a:blip r:embed="rId3"/>
          <a:srcRect l="53683" t="45371" r="12834" b="27565"/>
          <a:stretch/>
        </p:blipFill>
        <p:spPr>
          <a:xfrm>
            <a:off x="381857" y="1606484"/>
            <a:ext cx="11382565" cy="5175316"/>
          </a:xfrm>
          <a:prstGeom prst="rect">
            <a:avLst/>
          </a:prstGeom>
        </p:spPr>
      </p:pic>
      <p:sp>
        <p:nvSpPr>
          <p:cNvPr id="9" name="Rectangle : avec coins arrondis en diagonale 8">
            <a:extLst>
              <a:ext uri="{FF2B5EF4-FFF2-40B4-BE49-F238E27FC236}">
                <a16:creationId xmlns:a16="http://schemas.microsoft.com/office/drawing/2014/main" id="{5E76F8E1-D444-7A25-FD03-C6D7A89DD768}"/>
              </a:ext>
            </a:extLst>
          </p:cNvPr>
          <p:cNvSpPr/>
          <p:nvPr/>
        </p:nvSpPr>
        <p:spPr>
          <a:xfrm>
            <a:off x="-24000" y="76200"/>
            <a:ext cx="12194281" cy="1307421"/>
          </a:xfrm>
          <a:prstGeom prst="round2Diag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a:solidFill>
                  <a:srgbClr val="002060"/>
                </a:solidFill>
              </a:rPr>
              <a:t>UN ENSEIGNEMENT </a:t>
            </a:r>
            <a:r>
              <a:rPr lang="fr-FR" sz="4000" b="1" dirty="0">
                <a:solidFill>
                  <a:srgbClr val="002060"/>
                </a:solidFill>
              </a:rPr>
              <a:t>PRATIQUE </a:t>
            </a:r>
            <a:r>
              <a:rPr lang="fr-FR" sz="4000" b="1" u="sng" dirty="0">
                <a:solidFill>
                  <a:srgbClr val="002060"/>
                </a:solidFill>
              </a:rPr>
              <a:t>et</a:t>
            </a:r>
            <a:r>
              <a:rPr lang="fr-FR" sz="4000" b="1" dirty="0">
                <a:solidFill>
                  <a:srgbClr val="002060"/>
                </a:solidFill>
              </a:rPr>
              <a:t> THÉORIQUE</a:t>
            </a:r>
          </a:p>
        </p:txBody>
      </p:sp>
      <p:cxnSp>
        <p:nvCxnSpPr>
          <p:cNvPr id="10" name="Connecteur droit 9">
            <a:extLst>
              <a:ext uri="{FF2B5EF4-FFF2-40B4-BE49-F238E27FC236}">
                <a16:creationId xmlns:a16="http://schemas.microsoft.com/office/drawing/2014/main" id="{AC0A91C8-19F1-818F-2F93-0222036DE6C9}"/>
              </a:ext>
            </a:extLst>
          </p:cNvPr>
          <p:cNvCxnSpPr>
            <a:cxnSpLocks/>
          </p:cNvCxnSpPr>
          <p:nvPr/>
        </p:nvCxnSpPr>
        <p:spPr>
          <a:xfrm>
            <a:off x="-24000" y="1459186"/>
            <a:ext cx="122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1244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A6078-407B-9068-EAE8-588A003A03D1}"/>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D713776F-9C10-D83D-2A38-00FF9660C1A9}"/>
              </a:ext>
            </a:extLst>
          </p:cNvPr>
          <p:cNvPicPr>
            <a:picLocks noChangeAspect="1"/>
          </p:cNvPicPr>
          <p:nvPr/>
        </p:nvPicPr>
        <p:blipFill>
          <a:blip r:embed="rId3"/>
          <a:stretch>
            <a:fillRect/>
          </a:stretch>
        </p:blipFill>
        <p:spPr>
          <a:xfrm>
            <a:off x="728537" y="4305838"/>
            <a:ext cx="1425600" cy="986954"/>
          </a:xfrm>
          <a:prstGeom prst="rect">
            <a:avLst/>
          </a:prstGeom>
        </p:spPr>
      </p:pic>
      <p:pic>
        <p:nvPicPr>
          <p:cNvPr id="20" name="Image 19">
            <a:extLst>
              <a:ext uri="{FF2B5EF4-FFF2-40B4-BE49-F238E27FC236}">
                <a16:creationId xmlns:a16="http://schemas.microsoft.com/office/drawing/2014/main" id="{41FD477F-6322-02C2-BA67-41F6FDA016E2}"/>
              </a:ext>
            </a:extLst>
          </p:cNvPr>
          <p:cNvPicPr>
            <a:picLocks noChangeAspect="1"/>
          </p:cNvPicPr>
          <p:nvPr/>
        </p:nvPicPr>
        <p:blipFill>
          <a:blip r:embed="rId4"/>
          <a:stretch>
            <a:fillRect/>
          </a:stretch>
        </p:blipFill>
        <p:spPr>
          <a:xfrm>
            <a:off x="5057463" y="2162108"/>
            <a:ext cx="2074364" cy="2532829"/>
          </a:xfrm>
          <a:prstGeom prst="rect">
            <a:avLst/>
          </a:prstGeom>
        </p:spPr>
      </p:pic>
      <p:sp>
        <p:nvSpPr>
          <p:cNvPr id="22" name="Ellipse 21">
            <a:extLst>
              <a:ext uri="{FF2B5EF4-FFF2-40B4-BE49-F238E27FC236}">
                <a16:creationId xmlns:a16="http://schemas.microsoft.com/office/drawing/2014/main" id="{74755979-3861-5194-271E-9C662445813A}"/>
              </a:ext>
            </a:extLst>
          </p:cNvPr>
          <p:cNvSpPr/>
          <p:nvPr/>
        </p:nvSpPr>
        <p:spPr>
          <a:xfrm>
            <a:off x="4150645" y="4831773"/>
            <a:ext cx="1944000" cy="1944000"/>
          </a:xfrm>
          <a:prstGeom prst="ellipse">
            <a:avLst/>
          </a:prstGeom>
          <a:solidFill>
            <a:schemeClr val="accent2">
              <a:lumMod val="75000"/>
              <a:alpha val="50000"/>
            </a:schemeClr>
          </a:solidFill>
        </p:spPr>
        <p:style>
          <a:lnRef idx="2">
            <a:schemeClr val="lt1">
              <a:hueOff val="0"/>
              <a:satOff val="0"/>
              <a:lumOff val="0"/>
              <a:alphaOff val="0"/>
            </a:schemeClr>
          </a:lnRef>
          <a:fillRef idx="1">
            <a:scrgbClr r="0" g="0" b="0"/>
          </a:fillRef>
          <a:effectRef idx="0">
            <a:schemeClr val="accent4">
              <a:alpha val="50000"/>
              <a:hueOff val="4900445"/>
              <a:satOff val="-20388"/>
              <a:lumOff val="4804"/>
              <a:alphaOff val="0"/>
            </a:schemeClr>
          </a:effectRef>
          <a:fontRef idx="minor">
            <a:schemeClr val="tx1"/>
          </a:fontRef>
        </p:style>
        <p:txBody>
          <a:bodyPr/>
          <a:lstStyle/>
          <a:p>
            <a:endParaRPr lang="fr-FR"/>
          </a:p>
        </p:txBody>
      </p:sp>
      <p:grpSp>
        <p:nvGrpSpPr>
          <p:cNvPr id="19" name="Groupe 18">
            <a:extLst>
              <a:ext uri="{FF2B5EF4-FFF2-40B4-BE49-F238E27FC236}">
                <a16:creationId xmlns:a16="http://schemas.microsoft.com/office/drawing/2014/main" id="{1DE67995-E855-2F60-7673-B2F33BDC8140}"/>
              </a:ext>
            </a:extLst>
          </p:cNvPr>
          <p:cNvGrpSpPr/>
          <p:nvPr/>
        </p:nvGrpSpPr>
        <p:grpSpPr>
          <a:xfrm>
            <a:off x="1823991" y="4805587"/>
            <a:ext cx="3004280" cy="1944000"/>
            <a:chOff x="-1714083" y="869604"/>
            <a:chExt cx="4677461" cy="3026677"/>
          </a:xfrm>
        </p:grpSpPr>
        <p:sp>
          <p:nvSpPr>
            <p:cNvPr id="24" name="Ellipse 23">
              <a:extLst>
                <a:ext uri="{FF2B5EF4-FFF2-40B4-BE49-F238E27FC236}">
                  <a16:creationId xmlns:a16="http://schemas.microsoft.com/office/drawing/2014/main" id="{909544AB-9D7F-6C74-CEFC-E14BF7A26A82}"/>
                </a:ext>
              </a:extLst>
            </p:cNvPr>
            <p:cNvSpPr/>
            <p:nvPr/>
          </p:nvSpPr>
          <p:spPr>
            <a:xfrm>
              <a:off x="-1714083" y="869604"/>
              <a:ext cx="3026677" cy="3026677"/>
            </a:xfrm>
            <a:prstGeom prst="ellipse">
              <a:avLst/>
            </a:prstGeom>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a:lstStyle/>
            <a:p>
              <a:endParaRPr lang="fr-FR" dirty="0"/>
            </a:p>
          </p:txBody>
        </p:sp>
        <p:sp>
          <p:nvSpPr>
            <p:cNvPr id="25" name="Ellipse 4">
              <a:extLst>
                <a:ext uri="{FF2B5EF4-FFF2-40B4-BE49-F238E27FC236}">
                  <a16:creationId xmlns:a16="http://schemas.microsoft.com/office/drawing/2014/main" id="{F1C4F645-F44E-4171-89CA-84C86410B052}"/>
                </a:ext>
              </a:extLst>
            </p:cNvPr>
            <p:cNvSpPr txBox="1"/>
            <p:nvPr/>
          </p:nvSpPr>
          <p:spPr>
            <a:xfrm>
              <a:off x="743815" y="1061707"/>
              <a:ext cx="2219563" cy="1362004"/>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endParaRPr lang="fr-FR" sz="6500" kern="1200" dirty="0">
                <a:solidFill>
                  <a:schemeClr val="tx1"/>
                </a:solidFill>
              </a:endParaRPr>
            </a:p>
          </p:txBody>
        </p:sp>
      </p:grpSp>
      <p:sp>
        <p:nvSpPr>
          <p:cNvPr id="21" name="Rectangle : coins arrondis 20">
            <a:extLst>
              <a:ext uri="{FF2B5EF4-FFF2-40B4-BE49-F238E27FC236}">
                <a16:creationId xmlns:a16="http://schemas.microsoft.com/office/drawing/2014/main" id="{25AD74F6-2BD1-BF29-8762-3782A80C7980}"/>
              </a:ext>
            </a:extLst>
          </p:cNvPr>
          <p:cNvSpPr/>
          <p:nvPr/>
        </p:nvSpPr>
        <p:spPr>
          <a:xfrm>
            <a:off x="-1114425" y="1209675"/>
            <a:ext cx="45719" cy="47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D199A49F-DFD9-DED8-3E85-250E9461F76A}"/>
              </a:ext>
            </a:extLst>
          </p:cNvPr>
          <p:cNvSpPr txBox="1"/>
          <p:nvPr/>
        </p:nvSpPr>
        <p:spPr>
          <a:xfrm>
            <a:off x="-195041" y="1734312"/>
            <a:ext cx="6074281" cy="1077218"/>
          </a:xfrm>
          <a:prstGeom prst="rect">
            <a:avLst/>
          </a:prstGeom>
          <a:noFill/>
        </p:spPr>
        <p:txBody>
          <a:bodyPr wrap="square" rtlCol="0">
            <a:spAutoFit/>
          </a:bodyPr>
          <a:lstStyle/>
          <a:p>
            <a:pPr algn="ctr"/>
            <a:r>
              <a:rPr lang="fr-FR" sz="3200" dirty="0">
                <a:solidFill>
                  <a:srgbClr val="002060"/>
                </a:solidFill>
              </a:rPr>
              <a:t>LUNDI de 10h à 12h</a:t>
            </a:r>
          </a:p>
          <a:p>
            <a:pPr algn="ctr"/>
            <a:r>
              <a:rPr lang="fr-FR" sz="3200" dirty="0">
                <a:solidFill>
                  <a:srgbClr val="002060"/>
                </a:solidFill>
              </a:rPr>
              <a:t>M. MONIN</a:t>
            </a:r>
          </a:p>
        </p:txBody>
      </p:sp>
      <p:sp>
        <p:nvSpPr>
          <p:cNvPr id="11" name="Rectangle : avec coins arrondis en diagonale 10">
            <a:extLst>
              <a:ext uri="{FF2B5EF4-FFF2-40B4-BE49-F238E27FC236}">
                <a16:creationId xmlns:a16="http://schemas.microsoft.com/office/drawing/2014/main" id="{17F938A4-453E-6E97-9785-29B54DCFE940}"/>
              </a:ext>
            </a:extLst>
          </p:cNvPr>
          <p:cNvSpPr/>
          <p:nvPr/>
        </p:nvSpPr>
        <p:spPr>
          <a:xfrm>
            <a:off x="-24000" y="76200"/>
            <a:ext cx="12194281" cy="1307421"/>
          </a:xfrm>
          <a:prstGeom prst="round2Diag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dirty="0">
                <a:solidFill>
                  <a:srgbClr val="002060"/>
                </a:solidFill>
                <a:latin typeface="+mn-lt"/>
              </a:rPr>
              <a:t>L’ENSEIGNEMENT DE SPÉCIALITÉ EPPCS – en 1ère</a:t>
            </a:r>
            <a:endParaRPr lang="fr-FR" sz="3800" b="1" dirty="0">
              <a:solidFill>
                <a:srgbClr val="002060"/>
              </a:solidFill>
            </a:endParaRPr>
          </a:p>
        </p:txBody>
      </p:sp>
      <p:cxnSp>
        <p:nvCxnSpPr>
          <p:cNvPr id="12" name="Connecteur droit 11">
            <a:extLst>
              <a:ext uri="{FF2B5EF4-FFF2-40B4-BE49-F238E27FC236}">
                <a16:creationId xmlns:a16="http://schemas.microsoft.com/office/drawing/2014/main" id="{29DEBD58-4B14-A771-0897-50541BCF7763}"/>
              </a:ext>
            </a:extLst>
          </p:cNvPr>
          <p:cNvCxnSpPr>
            <a:cxnSpLocks/>
          </p:cNvCxnSpPr>
          <p:nvPr/>
        </p:nvCxnSpPr>
        <p:spPr>
          <a:xfrm>
            <a:off x="-24000" y="1459186"/>
            <a:ext cx="122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6CE76FFD-A979-E4F7-5498-2B63989A78C7}"/>
              </a:ext>
            </a:extLst>
          </p:cNvPr>
          <p:cNvSpPr txBox="1"/>
          <p:nvPr/>
        </p:nvSpPr>
        <p:spPr>
          <a:xfrm>
            <a:off x="1828169" y="5420508"/>
            <a:ext cx="2027863" cy="707886"/>
          </a:xfrm>
          <a:prstGeom prst="rect">
            <a:avLst/>
          </a:prstGeom>
          <a:noFill/>
        </p:spPr>
        <p:txBody>
          <a:bodyPr wrap="none" rtlCol="0">
            <a:spAutoFit/>
          </a:bodyPr>
          <a:lstStyle/>
          <a:p>
            <a:pPr algn="ctr"/>
            <a:r>
              <a:rPr lang="fr-FR" sz="2000" b="1" dirty="0"/>
              <a:t>CONTRIBUTIONS </a:t>
            </a:r>
          </a:p>
          <a:p>
            <a:pPr algn="ctr"/>
            <a:r>
              <a:rPr lang="fr-FR" sz="2000" b="1" dirty="0"/>
              <a:t>THÉORIQUES</a:t>
            </a:r>
          </a:p>
        </p:txBody>
      </p:sp>
      <p:sp>
        <p:nvSpPr>
          <p:cNvPr id="18" name="ZoneTexte 17">
            <a:extLst>
              <a:ext uri="{FF2B5EF4-FFF2-40B4-BE49-F238E27FC236}">
                <a16:creationId xmlns:a16="http://schemas.microsoft.com/office/drawing/2014/main" id="{735D3A27-3B7D-8444-4A15-EF4AB803E217}"/>
              </a:ext>
            </a:extLst>
          </p:cNvPr>
          <p:cNvSpPr txBox="1"/>
          <p:nvPr/>
        </p:nvSpPr>
        <p:spPr>
          <a:xfrm>
            <a:off x="4462945" y="5577532"/>
            <a:ext cx="1319400" cy="400110"/>
          </a:xfrm>
          <a:prstGeom prst="rect">
            <a:avLst/>
          </a:prstGeom>
          <a:noFill/>
        </p:spPr>
        <p:txBody>
          <a:bodyPr wrap="none" rtlCol="0">
            <a:spAutoFit/>
          </a:bodyPr>
          <a:lstStyle/>
          <a:p>
            <a:pPr algn="ctr"/>
            <a:r>
              <a:rPr lang="fr-FR" sz="2000" b="1" dirty="0"/>
              <a:t>LE PROJET </a:t>
            </a:r>
          </a:p>
        </p:txBody>
      </p:sp>
      <p:sp>
        <p:nvSpPr>
          <p:cNvPr id="4" name="ZoneTexte 3">
            <a:extLst>
              <a:ext uri="{FF2B5EF4-FFF2-40B4-BE49-F238E27FC236}">
                <a16:creationId xmlns:a16="http://schemas.microsoft.com/office/drawing/2014/main" id="{7E90F561-B29E-F1EA-F5F8-DAEF730AFB3A}"/>
              </a:ext>
            </a:extLst>
          </p:cNvPr>
          <p:cNvSpPr txBox="1"/>
          <p:nvPr/>
        </p:nvSpPr>
        <p:spPr>
          <a:xfrm>
            <a:off x="5782345" y="1734213"/>
            <a:ext cx="6074281" cy="1569660"/>
          </a:xfrm>
          <a:prstGeom prst="rect">
            <a:avLst/>
          </a:prstGeom>
          <a:noFill/>
        </p:spPr>
        <p:txBody>
          <a:bodyPr wrap="square" rtlCol="0">
            <a:spAutoFit/>
          </a:bodyPr>
          <a:lstStyle/>
          <a:p>
            <a:pPr algn="ctr"/>
            <a:r>
              <a:rPr lang="fr-FR" sz="3200" dirty="0">
                <a:solidFill>
                  <a:srgbClr val="002060"/>
                </a:solidFill>
              </a:rPr>
              <a:t>VENDREDI de 15h à 17h</a:t>
            </a:r>
          </a:p>
          <a:p>
            <a:pPr algn="ctr"/>
            <a:r>
              <a:rPr lang="fr-FR" sz="3200" dirty="0">
                <a:solidFill>
                  <a:srgbClr val="002060"/>
                </a:solidFill>
              </a:rPr>
              <a:t>Mme DEVAS</a:t>
            </a:r>
          </a:p>
          <a:p>
            <a:endParaRPr lang="fr-FR" sz="3200" dirty="0">
              <a:solidFill>
                <a:srgbClr val="002060"/>
              </a:solidFill>
            </a:endParaRPr>
          </a:p>
        </p:txBody>
      </p:sp>
      <p:sp>
        <p:nvSpPr>
          <p:cNvPr id="5" name="Ellipse 4">
            <a:extLst>
              <a:ext uri="{FF2B5EF4-FFF2-40B4-BE49-F238E27FC236}">
                <a16:creationId xmlns:a16="http://schemas.microsoft.com/office/drawing/2014/main" id="{18F4CE4E-CA97-3519-8E88-AC21D731EA69}"/>
              </a:ext>
            </a:extLst>
          </p:cNvPr>
          <p:cNvSpPr/>
          <p:nvPr/>
        </p:nvSpPr>
        <p:spPr>
          <a:xfrm>
            <a:off x="10177703" y="4831773"/>
            <a:ext cx="1944000" cy="1944000"/>
          </a:xfrm>
          <a:prstGeom prst="ellipse">
            <a:avLst/>
          </a:prstGeom>
          <a:solidFill>
            <a:schemeClr val="accent2">
              <a:lumMod val="60000"/>
              <a:lumOff val="40000"/>
              <a:alpha val="50000"/>
            </a:schemeClr>
          </a:solidFill>
        </p:spPr>
        <p:style>
          <a:lnRef idx="2">
            <a:schemeClr val="lt1">
              <a:hueOff val="0"/>
              <a:satOff val="0"/>
              <a:lumOff val="0"/>
              <a:alphaOff val="0"/>
            </a:schemeClr>
          </a:lnRef>
          <a:fillRef idx="1">
            <a:scrgbClr r="0" g="0" b="0"/>
          </a:fillRef>
          <a:effectRef idx="0">
            <a:schemeClr val="accent4">
              <a:alpha val="50000"/>
              <a:hueOff val="4900445"/>
              <a:satOff val="-20388"/>
              <a:lumOff val="4804"/>
              <a:alphaOff val="0"/>
            </a:schemeClr>
          </a:effectRef>
          <a:fontRef idx="minor">
            <a:schemeClr val="tx1"/>
          </a:fontRef>
        </p:style>
        <p:txBody>
          <a:bodyPr/>
          <a:lstStyle/>
          <a:p>
            <a:pPr algn="ctr"/>
            <a:endParaRPr lang="fr-FR" sz="2000" b="1" dirty="0"/>
          </a:p>
        </p:txBody>
      </p:sp>
      <p:sp>
        <p:nvSpPr>
          <p:cNvPr id="6" name="ZoneTexte 5">
            <a:extLst>
              <a:ext uri="{FF2B5EF4-FFF2-40B4-BE49-F238E27FC236}">
                <a16:creationId xmlns:a16="http://schemas.microsoft.com/office/drawing/2014/main" id="{F23B61FE-1202-08C3-8F90-7A03921A99DC}"/>
              </a:ext>
            </a:extLst>
          </p:cNvPr>
          <p:cNvSpPr txBox="1"/>
          <p:nvPr/>
        </p:nvSpPr>
        <p:spPr>
          <a:xfrm>
            <a:off x="10164625" y="5420508"/>
            <a:ext cx="1970155" cy="707886"/>
          </a:xfrm>
          <a:prstGeom prst="rect">
            <a:avLst/>
          </a:prstGeom>
          <a:noFill/>
        </p:spPr>
        <p:txBody>
          <a:bodyPr wrap="none" rtlCol="0">
            <a:spAutoFit/>
          </a:bodyPr>
          <a:lstStyle/>
          <a:p>
            <a:pPr algn="ctr"/>
            <a:r>
              <a:rPr lang="fr-FR" sz="2000" b="1" dirty="0"/>
              <a:t>CONTRIBUTIONS</a:t>
            </a:r>
          </a:p>
          <a:p>
            <a:pPr algn="ctr"/>
            <a:r>
              <a:rPr lang="fr-FR" sz="2000" b="1" dirty="0"/>
              <a:t>PRATIQUES</a:t>
            </a:r>
          </a:p>
        </p:txBody>
      </p:sp>
      <p:pic>
        <p:nvPicPr>
          <p:cNvPr id="8" name="Image 7">
            <a:extLst>
              <a:ext uri="{FF2B5EF4-FFF2-40B4-BE49-F238E27FC236}">
                <a16:creationId xmlns:a16="http://schemas.microsoft.com/office/drawing/2014/main" id="{B2259D7C-46B1-78B6-47BB-5CE78E24743F}"/>
              </a:ext>
            </a:extLst>
          </p:cNvPr>
          <p:cNvPicPr>
            <a:picLocks noChangeAspect="1"/>
          </p:cNvPicPr>
          <p:nvPr/>
        </p:nvPicPr>
        <p:blipFill>
          <a:blip r:embed="rId5"/>
          <a:srcRect l="-902" t="-9212" r="38571" b="40297"/>
          <a:stretch/>
        </p:blipFill>
        <p:spPr>
          <a:xfrm>
            <a:off x="9596726" y="2703678"/>
            <a:ext cx="3105952" cy="1449690"/>
          </a:xfrm>
          <a:prstGeom prst="ellipse">
            <a:avLst/>
          </a:prstGeom>
        </p:spPr>
      </p:pic>
      <p:pic>
        <p:nvPicPr>
          <p:cNvPr id="13" name="Image 12">
            <a:extLst>
              <a:ext uri="{FF2B5EF4-FFF2-40B4-BE49-F238E27FC236}">
                <a16:creationId xmlns:a16="http://schemas.microsoft.com/office/drawing/2014/main" id="{94D64307-BE03-D38D-1EB1-67BCAC64A4CD}"/>
              </a:ext>
            </a:extLst>
          </p:cNvPr>
          <p:cNvPicPr>
            <a:picLocks noChangeAspect="1"/>
          </p:cNvPicPr>
          <p:nvPr/>
        </p:nvPicPr>
        <p:blipFill>
          <a:blip r:embed="rId5"/>
          <a:srcRect t="46100" r="80437"/>
          <a:stretch/>
        </p:blipFill>
        <p:spPr>
          <a:xfrm>
            <a:off x="313070" y="2558312"/>
            <a:ext cx="1496279" cy="1740422"/>
          </a:xfrm>
          <a:prstGeom prst="rect">
            <a:avLst/>
          </a:prstGeom>
        </p:spPr>
      </p:pic>
      <p:pic>
        <p:nvPicPr>
          <p:cNvPr id="28" name="Image 27">
            <a:extLst>
              <a:ext uri="{FF2B5EF4-FFF2-40B4-BE49-F238E27FC236}">
                <a16:creationId xmlns:a16="http://schemas.microsoft.com/office/drawing/2014/main" id="{FDF7ECE6-1F86-CBBA-19BE-451BEFD6E8ED}"/>
              </a:ext>
            </a:extLst>
          </p:cNvPr>
          <p:cNvPicPr>
            <a:picLocks noChangeAspect="1"/>
          </p:cNvPicPr>
          <p:nvPr/>
        </p:nvPicPr>
        <p:blipFill>
          <a:blip r:embed="rId6"/>
          <a:srcRect t="44109" r="77504" b="6141"/>
          <a:stretch/>
        </p:blipFill>
        <p:spPr>
          <a:xfrm>
            <a:off x="6670270" y="5135441"/>
            <a:ext cx="1465903" cy="1684401"/>
          </a:xfrm>
          <a:prstGeom prst="rect">
            <a:avLst/>
          </a:prstGeom>
        </p:spPr>
      </p:pic>
    </p:spTree>
    <p:extLst>
      <p:ext uri="{BB962C8B-B14F-4D97-AF65-F5344CB8AC3E}">
        <p14:creationId xmlns:p14="http://schemas.microsoft.com/office/powerpoint/2010/main" val="2194989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 coins arrondis 20">
            <a:extLst>
              <a:ext uri="{FF2B5EF4-FFF2-40B4-BE49-F238E27FC236}">
                <a16:creationId xmlns:a16="http://schemas.microsoft.com/office/drawing/2014/main" id="{86C6F200-CE34-42B9-8D8F-59FA88B764E3}"/>
              </a:ext>
            </a:extLst>
          </p:cNvPr>
          <p:cNvSpPr/>
          <p:nvPr/>
        </p:nvSpPr>
        <p:spPr>
          <a:xfrm>
            <a:off x="-1114425" y="1209675"/>
            <a:ext cx="45719" cy="47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a:extLst>
              <a:ext uri="{FF2B5EF4-FFF2-40B4-BE49-F238E27FC236}">
                <a16:creationId xmlns:a16="http://schemas.microsoft.com/office/drawing/2014/main" id="{BF44168C-B8C7-4671-BC8D-90220E2201E7}"/>
              </a:ext>
            </a:extLst>
          </p:cNvPr>
          <p:cNvSpPr>
            <a:spLocks noGrp="1"/>
          </p:cNvSpPr>
          <p:nvPr>
            <p:ph type="sldNum" sz="quarter" idx="12"/>
          </p:nvPr>
        </p:nvSpPr>
        <p:spPr/>
        <p:txBody>
          <a:bodyPr/>
          <a:lstStyle/>
          <a:p>
            <a:fld id="{D331C8EA-AA87-4BCB-BCD3-4C1A17771459}" type="slidenum">
              <a:rPr lang="fr-FR" sz="2400" smtClean="0">
                <a:solidFill>
                  <a:srgbClr val="C00000"/>
                </a:solidFill>
              </a:rPr>
              <a:t>7</a:t>
            </a:fld>
            <a:endParaRPr lang="fr-FR" sz="2400" dirty="0">
              <a:solidFill>
                <a:srgbClr val="C00000"/>
              </a:solidFill>
            </a:endParaRPr>
          </a:p>
        </p:txBody>
      </p:sp>
      <p:pic>
        <p:nvPicPr>
          <p:cNvPr id="8" name="Image 7">
            <a:extLst>
              <a:ext uri="{FF2B5EF4-FFF2-40B4-BE49-F238E27FC236}">
                <a16:creationId xmlns:a16="http://schemas.microsoft.com/office/drawing/2014/main" id="{783B458D-8CEE-4880-A203-B7E611210245}"/>
              </a:ext>
            </a:extLst>
          </p:cNvPr>
          <p:cNvPicPr>
            <a:picLocks noChangeAspect="1"/>
          </p:cNvPicPr>
          <p:nvPr/>
        </p:nvPicPr>
        <p:blipFill rotWithShape="1">
          <a:blip r:embed="rId3"/>
          <a:srcRect l="24783" t="19129" r="25078" b="10532"/>
          <a:stretch/>
        </p:blipFill>
        <p:spPr>
          <a:xfrm>
            <a:off x="0" y="1998675"/>
            <a:ext cx="5282809" cy="4168761"/>
          </a:xfrm>
          <a:prstGeom prst="rect">
            <a:avLst/>
          </a:prstGeom>
        </p:spPr>
      </p:pic>
      <p:pic>
        <p:nvPicPr>
          <p:cNvPr id="10" name="Image 9">
            <a:extLst>
              <a:ext uri="{FF2B5EF4-FFF2-40B4-BE49-F238E27FC236}">
                <a16:creationId xmlns:a16="http://schemas.microsoft.com/office/drawing/2014/main" id="{18F31831-14A4-46A3-846F-2C725703C5C0}"/>
              </a:ext>
            </a:extLst>
          </p:cNvPr>
          <p:cNvPicPr>
            <a:picLocks noChangeAspect="1"/>
          </p:cNvPicPr>
          <p:nvPr/>
        </p:nvPicPr>
        <p:blipFill rotWithShape="1">
          <a:blip r:embed="rId4"/>
          <a:srcRect l="1890" t="36715" r="2315" b="13128"/>
          <a:stretch/>
        </p:blipFill>
        <p:spPr>
          <a:xfrm>
            <a:off x="4854712" y="3005760"/>
            <a:ext cx="7315569" cy="2154590"/>
          </a:xfrm>
          <a:prstGeom prst="rect">
            <a:avLst/>
          </a:prstGeom>
        </p:spPr>
      </p:pic>
      <p:sp>
        <p:nvSpPr>
          <p:cNvPr id="11" name="ZoneTexte 10">
            <a:extLst>
              <a:ext uri="{FF2B5EF4-FFF2-40B4-BE49-F238E27FC236}">
                <a16:creationId xmlns:a16="http://schemas.microsoft.com/office/drawing/2014/main" id="{3A3529FC-F599-4FDA-BFEA-CEA1C24260C0}"/>
              </a:ext>
            </a:extLst>
          </p:cNvPr>
          <p:cNvSpPr txBox="1"/>
          <p:nvPr/>
        </p:nvSpPr>
        <p:spPr>
          <a:xfrm>
            <a:off x="7114260" y="2348788"/>
            <a:ext cx="2796471" cy="461665"/>
          </a:xfrm>
          <a:prstGeom prst="rect">
            <a:avLst/>
          </a:prstGeom>
          <a:noFill/>
        </p:spPr>
        <p:txBody>
          <a:bodyPr wrap="none" rtlCol="0">
            <a:spAutoFit/>
          </a:bodyPr>
          <a:lstStyle/>
          <a:p>
            <a:r>
              <a:rPr lang="fr-FR" sz="2400" b="1" i="1" dirty="0">
                <a:solidFill>
                  <a:srgbClr val="002060"/>
                </a:solidFill>
              </a:rPr>
              <a:t>COEFFICIENT 8 ou 16</a:t>
            </a:r>
          </a:p>
        </p:txBody>
      </p:sp>
      <p:sp>
        <p:nvSpPr>
          <p:cNvPr id="9" name="Rectangle : avec coins arrondis en diagonale 8">
            <a:extLst>
              <a:ext uri="{FF2B5EF4-FFF2-40B4-BE49-F238E27FC236}">
                <a16:creationId xmlns:a16="http://schemas.microsoft.com/office/drawing/2014/main" id="{50C27176-235F-A6C1-57B6-1DE205C5107C}"/>
              </a:ext>
            </a:extLst>
          </p:cNvPr>
          <p:cNvSpPr/>
          <p:nvPr/>
        </p:nvSpPr>
        <p:spPr>
          <a:xfrm>
            <a:off x="-24000" y="76200"/>
            <a:ext cx="12194281" cy="1307421"/>
          </a:xfrm>
          <a:prstGeom prst="round2Diag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dirty="0">
                <a:solidFill>
                  <a:srgbClr val="002060"/>
                </a:solidFill>
                <a:latin typeface="+mn-lt"/>
              </a:rPr>
              <a:t>L’ÉVALUATION en EPPCS</a:t>
            </a:r>
            <a:endParaRPr lang="fr-FR" sz="3800" b="1" dirty="0">
              <a:solidFill>
                <a:srgbClr val="002060"/>
              </a:solidFill>
            </a:endParaRPr>
          </a:p>
        </p:txBody>
      </p:sp>
      <p:cxnSp>
        <p:nvCxnSpPr>
          <p:cNvPr id="12" name="Connecteur droit 11">
            <a:extLst>
              <a:ext uri="{FF2B5EF4-FFF2-40B4-BE49-F238E27FC236}">
                <a16:creationId xmlns:a16="http://schemas.microsoft.com/office/drawing/2014/main" id="{4A875980-887E-3A5C-FB9A-C6E257291444}"/>
              </a:ext>
            </a:extLst>
          </p:cNvPr>
          <p:cNvCxnSpPr>
            <a:cxnSpLocks/>
          </p:cNvCxnSpPr>
          <p:nvPr/>
        </p:nvCxnSpPr>
        <p:spPr>
          <a:xfrm>
            <a:off x="-24000" y="1459186"/>
            <a:ext cx="122400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813342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39F3708342374E9B2EABC4AB46B6FA" ma:contentTypeVersion="2" ma:contentTypeDescription="Crée un document." ma:contentTypeScope="" ma:versionID="887dd002d050391c80c6865324bcc043">
  <xsd:schema xmlns:xsd="http://www.w3.org/2001/XMLSchema" xmlns:xs="http://www.w3.org/2001/XMLSchema" xmlns:p="http://schemas.microsoft.com/office/2006/metadata/properties" xmlns:ns3="7daef803-43bd-4209-9326-fc5652b6307a" targetNamespace="http://schemas.microsoft.com/office/2006/metadata/properties" ma:root="true" ma:fieldsID="0e1790185b31d90f2e26bc539b065f88" ns3:_="">
    <xsd:import namespace="7daef803-43bd-4209-9326-fc5652b6307a"/>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aef803-43bd-4209-9326-fc5652b630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FC9630-6BE4-4A66-A938-DD61B093FFE5}">
  <ds:schemaRefs>
    <ds:schemaRef ds:uri="http://purl.org/dc/terms/"/>
    <ds:schemaRef ds:uri="http://schemas.openxmlformats.org/package/2006/metadata/core-properties"/>
    <ds:schemaRef ds:uri="http://schemas.microsoft.com/office/2006/documentManagement/types"/>
    <ds:schemaRef ds:uri="http://purl.org/dc/dcmitype/"/>
    <ds:schemaRef ds:uri="http://purl.org/dc/elements/1.1/"/>
    <ds:schemaRef ds:uri="http://schemas.microsoft.com/office/2006/metadata/properties"/>
    <ds:schemaRef ds:uri="7daef803-43bd-4209-9326-fc5652b6307a"/>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04B16D27-3CCD-46E3-81ED-91466C537DC3}">
  <ds:schemaRefs>
    <ds:schemaRef ds:uri="http://schemas.microsoft.com/sharepoint/v3/contenttype/forms"/>
  </ds:schemaRefs>
</ds:datastoreItem>
</file>

<file path=customXml/itemProps3.xml><?xml version="1.0" encoding="utf-8"?>
<ds:datastoreItem xmlns:ds="http://schemas.openxmlformats.org/officeDocument/2006/customXml" ds:itemID="{9B90266E-CF1E-470B-8CDD-E50369C95C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aef803-43bd-4209-9326-fc5652b630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52150</TotalTime>
  <Words>1490</Words>
  <Application>Microsoft Office PowerPoint</Application>
  <PresentationFormat>Grand écran</PresentationFormat>
  <Paragraphs>117</Paragraphs>
  <Slides>7</Slides>
  <Notes>7</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Calibri</vt:lpstr>
      <vt:lpstr>Calibri Light</vt:lpstr>
      <vt:lpstr>Wingdings</vt:lpstr>
      <vt:lpstr>Thème Office</vt:lpstr>
      <vt:lpstr>L’ENSEIGNEMENT DE SPÉCIALITÉ EPPCS a ÉDUCATION PHYSIQUE PRATIQUES et CULTURE SPORTIVES </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mathieu.monin</dc:creator>
  <cp:lastModifiedBy>mathieu.monin</cp:lastModifiedBy>
  <cp:revision>521</cp:revision>
  <dcterms:created xsi:type="dcterms:W3CDTF">2022-04-21T16:14:23Z</dcterms:created>
  <dcterms:modified xsi:type="dcterms:W3CDTF">2026-01-25T08:42:08Z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0x0101003739F3708342374E9B2EABC4AB46B6FA</vt:lpwstr>
  </property>
</Properties>
</file>